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33"/>
  </p:notesMasterIdLst>
  <p:handoutMasterIdLst>
    <p:handoutMasterId r:id="rId34"/>
  </p:handoutMasterIdLst>
  <p:sldIdLst>
    <p:sldId id="326" r:id="rId6"/>
    <p:sldId id="324" r:id="rId7"/>
    <p:sldId id="318" r:id="rId8"/>
    <p:sldId id="265" r:id="rId9"/>
    <p:sldId id="321" r:id="rId10"/>
    <p:sldId id="320" r:id="rId11"/>
    <p:sldId id="306" r:id="rId12"/>
    <p:sldId id="305" r:id="rId13"/>
    <p:sldId id="325" r:id="rId14"/>
    <p:sldId id="307" r:id="rId15"/>
    <p:sldId id="308" r:id="rId16"/>
    <p:sldId id="322" r:id="rId17"/>
    <p:sldId id="309" r:id="rId18"/>
    <p:sldId id="310" r:id="rId19"/>
    <p:sldId id="323" r:id="rId20"/>
    <p:sldId id="312" r:id="rId21"/>
    <p:sldId id="313" r:id="rId22"/>
    <p:sldId id="314" r:id="rId23"/>
    <p:sldId id="316" r:id="rId24"/>
    <p:sldId id="315" r:id="rId25"/>
    <p:sldId id="317" r:id="rId26"/>
    <p:sldId id="331" r:id="rId27"/>
    <p:sldId id="332" r:id="rId28"/>
    <p:sldId id="327" r:id="rId29"/>
    <p:sldId id="329" r:id="rId30"/>
    <p:sldId id="330" r:id="rId31"/>
    <p:sldId id="297" r:id="rId32"/>
  </p:sldIdLst>
  <p:sldSz cx="9144000" cy="5143500" type="screen16x9"/>
  <p:notesSz cx="6794500" cy="9906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28CAF0"/>
    <a:srgbClr val="3E3E3D"/>
    <a:srgbClr val="0A59C7"/>
    <a:srgbClr val="FF6300"/>
    <a:srgbClr val="3BD900"/>
    <a:srgbClr val="FF25FF"/>
    <a:srgbClr val="6F008C"/>
    <a:srgbClr val="F00000"/>
    <a:srgbClr val="028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0098CB-B97E-4CF4-B774-40C69AA42D77}" v="5" dt="2026-03-25T14:08:07.9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89186" autoAdjust="0"/>
  </p:normalViewPr>
  <p:slideViewPr>
    <p:cSldViewPr snapToObjects="1">
      <p:cViewPr varScale="1">
        <p:scale>
          <a:sx n="151" d="100"/>
          <a:sy n="151" d="100"/>
        </p:scale>
        <p:origin x="522" y="138"/>
      </p:cViewPr>
      <p:guideLst>
        <p:guide orient="horz" pos="147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8" d="100"/>
          <a:sy n="88" d="100"/>
        </p:scale>
        <p:origin x="93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sa-Pekka Inget" userId="S::veinget@ulapland.fi::4125c175-b0ab-4a20-8c7e-f4d8098b125d" providerId="AD" clId="Web-{D40098CB-B97E-4CF4-B774-40C69AA42D77}"/>
    <pc:docChg chg="modSld">
      <pc:chgData name="Vesa-Pekka Inget" userId="S::veinget@ulapland.fi::4125c175-b0ab-4a20-8c7e-f4d8098b125d" providerId="AD" clId="Web-{D40098CB-B97E-4CF4-B774-40C69AA42D77}" dt="2026-03-25T14:08:07.751" v="3" actId="20577"/>
      <pc:docMkLst>
        <pc:docMk/>
      </pc:docMkLst>
      <pc:sldChg chg="modSp">
        <pc:chgData name="Vesa-Pekka Inget" userId="S::veinget@ulapland.fi::4125c175-b0ab-4a20-8c7e-f4d8098b125d" providerId="AD" clId="Web-{D40098CB-B97E-4CF4-B774-40C69AA42D77}" dt="2026-03-25T14:08:07.751" v="3" actId="20577"/>
        <pc:sldMkLst>
          <pc:docMk/>
          <pc:sldMk cId="1778832608" sldId="321"/>
        </pc:sldMkLst>
        <pc:spChg chg="mod">
          <ac:chgData name="Vesa-Pekka Inget" userId="S::veinget@ulapland.fi::4125c175-b0ab-4a20-8c7e-f4d8098b125d" providerId="AD" clId="Web-{D40098CB-B97E-4CF4-B774-40C69AA42D77}" dt="2026-03-25T14:08:07.751" v="3" actId="20577"/>
          <ac:spMkLst>
            <pc:docMk/>
            <pc:sldMk cId="1778832608" sldId="321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C12A-3713-4E42-BB48-ECC35225C36B}" type="datetimeFigureOut">
              <a:rPr lang="fi-FI" smtClean="0"/>
              <a:t>25.3.2026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F34DF-252F-4C34-8788-6B56357BD37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392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D597D-C4E8-4C00-8160-2D4E798908B4}" type="datetimeFigureOut">
              <a:rPr lang="fi-FI" smtClean="0"/>
              <a:pPr/>
              <a:t>25.3.2026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5C1A6-31D5-4C3C-9288-0892D2A8348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7616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5C1A6-31D5-4C3C-9288-0892D2A83488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115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468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97711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466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87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421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2298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99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84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532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76411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881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849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555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3194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41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9873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75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Luvut päivitetty toukokuu</a:t>
            </a:r>
            <a:r>
              <a:rPr lang="fi-FI" baseline="0" dirty="0"/>
              <a:t> </a:t>
            </a:r>
            <a:r>
              <a:rPr lang="fi-FI" dirty="0"/>
              <a:t>2019.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97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918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654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093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5C1A6-31D5-4C3C-9288-0892D2A83488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633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8" descr="Lapin-yliopisto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 cstate="print">
            <a:alphaModFix amt="8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732663"/>
            <a:ext cx="3200400" cy="3632454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258" y="1200150"/>
            <a:ext cx="2265484" cy="11780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124200" y="2495550"/>
            <a:ext cx="2895600" cy="421480"/>
          </a:xfrm>
        </p:spPr>
        <p:txBody>
          <a:bodyPr>
            <a:noAutofit/>
          </a:bodyPr>
          <a:lstStyle>
            <a:lvl1pPr>
              <a:defRPr sz="2300" b="1" cap="all" baseline="0">
                <a:solidFill>
                  <a:srgbClr val="006699"/>
                </a:solidFill>
              </a:defRPr>
            </a:lvl1pPr>
          </a:lstStyle>
          <a:p>
            <a:r>
              <a:rPr lang="fi-FI" dirty="0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124200" y="2876550"/>
            <a:ext cx="289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rgbClr val="0066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alaotsikkoa</a:t>
            </a:r>
          </a:p>
        </p:txBody>
      </p:sp>
      <p:sp>
        <p:nvSpPr>
          <p:cNvPr id="11" name="Alaotsikko 2"/>
          <p:cNvSpPr txBox="1">
            <a:spLocks/>
          </p:cNvSpPr>
          <p:nvPr userDrawn="1"/>
        </p:nvSpPr>
        <p:spPr>
          <a:xfrm>
            <a:off x="3962400" y="3333750"/>
            <a:ext cx="12192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all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8072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D857AEAD-BF35-4AFA-8A85-D4B78F7B6C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16110" y="160050"/>
            <a:ext cx="2880360" cy="3269209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3573" y="719415"/>
            <a:ext cx="2038934" cy="10602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200870" y="1922939"/>
            <a:ext cx="2895600" cy="379330"/>
          </a:xfrm>
        </p:spPr>
        <p:txBody>
          <a:bodyPr>
            <a:noAutofit/>
          </a:bodyPr>
          <a:lstStyle>
            <a:lvl1pPr>
              <a:defRPr sz="2000" b="1" cap="all" baseline="0">
                <a:solidFill>
                  <a:srgbClr val="27BFEC"/>
                </a:solidFill>
              </a:defRPr>
            </a:lvl1pPr>
          </a:lstStyle>
          <a:p>
            <a:r>
              <a:rPr lang="fi-FI" dirty="0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200870" y="2303939"/>
            <a:ext cx="2895600" cy="445770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>
                <a:solidFill>
                  <a:srgbClr val="28CA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alaotsikkoa</a:t>
            </a:r>
          </a:p>
        </p:txBody>
      </p:sp>
    </p:spTree>
    <p:extLst>
      <p:ext uri="{BB962C8B-B14F-4D97-AF65-F5344CB8AC3E}">
        <p14:creationId xmlns:p14="http://schemas.microsoft.com/office/powerpoint/2010/main" val="1922015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381000" y="1962150"/>
            <a:ext cx="3581400" cy="2263378"/>
          </a:xfrm>
        </p:spPr>
        <p:txBody>
          <a:bodyPr/>
          <a:lstStyle>
            <a:lvl1pPr>
              <a:defRPr>
                <a:solidFill>
                  <a:srgbClr val="2F2F2E"/>
                </a:solidFill>
              </a:defRPr>
            </a:lvl1pPr>
            <a:lvl2pPr>
              <a:defRPr>
                <a:solidFill>
                  <a:srgbClr val="2F2F2E"/>
                </a:solidFill>
              </a:defRPr>
            </a:lvl2pPr>
            <a:lvl3pPr>
              <a:defRPr>
                <a:solidFill>
                  <a:srgbClr val="2F2F2E"/>
                </a:solidFill>
              </a:defRPr>
            </a:lvl3pPr>
            <a:lvl4pPr>
              <a:defRPr>
                <a:solidFill>
                  <a:srgbClr val="2F2F2E"/>
                </a:solidFill>
              </a:defRPr>
            </a:lvl4pPr>
            <a:lvl5pPr>
              <a:defRPr>
                <a:solidFill>
                  <a:srgbClr val="2F2F2E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371231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-yliopisto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3800" y="0"/>
            <a:ext cx="5410200" cy="5143500"/>
          </a:xfrm>
          <a:prstGeom prst="rect">
            <a:avLst/>
          </a:prstGeom>
        </p:spPr>
      </p:pic>
      <p:pic>
        <p:nvPicPr>
          <p:cNvPr id="10" name="Kuva 9" descr="LapinYliopisto_taustakuva_vasen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3" name="Kuva 2" descr="Lapin-yliopisto_elementti_nurkka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69317"/>
            <a:ext cx="2667000" cy="1374183"/>
          </a:xfrm>
          <a:prstGeom prst="rect">
            <a:avLst/>
          </a:prstGeom>
        </p:spPr>
      </p:pic>
      <p:pic>
        <p:nvPicPr>
          <p:cNvPr id="4" name="Kuva 3" descr="LaY_liehu_SRGB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4740721"/>
            <a:ext cx="1150781" cy="26942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 userDrawn="1">
            <p:ph type="title"/>
          </p:nvPr>
        </p:nvSpPr>
        <p:spPr>
          <a:xfrm>
            <a:off x="381000" y="742950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9" name="Sisällön paikkamerkki 2"/>
          <p:cNvSpPr>
            <a:spLocks noGrp="1"/>
          </p:cNvSpPr>
          <p:nvPr userDrawn="1">
            <p:ph idx="1"/>
          </p:nvPr>
        </p:nvSpPr>
        <p:spPr>
          <a:xfrm>
            <a:off x="381000" y="1603772"/>
            <a:ext cx="3581400" cy="249197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99800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pin-yliopisto_välisiv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</p:spPr>
      </p:pic>
      <p:sp>
        <p:nvSpPr>
          <p:cNvPr id="3" name="Otsikko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</p:spPr>
        <p:txBody>
          <a:bodyPr>
            <a:normAutofit/>
          </a:bodyPr>
          <a:lstStyle>
            <a:lvl1pPr>
              <a:defRPr sz="3800" b="1" cap="all" spc="3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pic>
        <p:nvPicPr>
          <p:cNvPr id="5" name="Kuva 4" descr="LaY_liehu_SRGB_Valkoine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060" y="4476750"/>
            <a:ext cx="195279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Yliopisto_taustakuva_levea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8486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Lapin-yliopisto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091" y="0"/>
            <a:ext cx="6654909" cy="2724150"/>
          </a:xfrm>
          <a:prstGeom prst="rect">
            <a:avLst/>
          </a:prstGeom>
          <a:effectLst/>
          <a:scene3d>
            <a:camera prst="orthographicFront">
              <a:rot lat="0" lon="21299999" rev="0"/>
            </a:camera>
            <a:lightRig rig="threePt" dir="t"/>
          </a:scene3d>
        </p:spPr>
      </p:pic>
      <p:grpSp>
        <p:nvGrpSpPr>
          <p:cNvPr id="11" name="Ryhmitä 10"/>
          <p:cNvGrpSpPr/>
          <p:nvPr userDrawn="1"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8" name="Kuva 7" descr="Lapin-yliopisto_elementti_nurkka_2.pn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3769317"/>
              <a:ext cx="2667000" cy="1374183"/>
            </a:xfrm>
            <a:prstGeom prst="rect">
              <a:avLst/>
            </a:prstGeom>
          </p:spPr>
        </p:pic>
        <p:pic>
          <p:nvPicPr>
            <p:cNvPr id="9" name="Kuva 8" descr="LaY_liehu_SRGB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</p:spPr>
        </p:pic>
      </p:grp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300" i="1">
                <a:solidFill>
                  <a:srgbClr val="2F2F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3044752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_vasen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910302" cy="2419350"/>
          </a:xfrm>
          <a:prstGeom prst="rect">
            <a:avLst/>
          </a:prstGeom>
        </p:spPr>
      </p:pic>
      <p:pic>
        <p:nvPicPr>
          <p:cNvPr id="19" name="Kuva 18" descr="Lapin-yliopisto_hapsu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197882"/>
            <a:ext cx="319494" cy="251756"/>
          </a:xfrm>
          <a:prstGeom prst="rect">
            <a:avLst/>
          </a:prstGeom>
        </p:spPr>
      </p:pic>
      <p:sp>
        <p:nvSpPr>
          <p:cNvPr id="20" name="Alaotsikko 2"/>
          <p:cNvSpPr>
            <a:spLocks noGrp="1"/>
          </p:cNvSpPr>
          <p:nvPr>
            <p:ph type="subTitle" idx="1"/>
          </p:nvPr>
        </p:nvSpPr>
        <p:spPr>
          <a:xfrm>
            <a:off x="533400" y="133350"/>
            <a:ext cx="3505200" cy="762000"/>
          </a:xfrm>
        </p:spPr>
        <p:txBody>
          <a:bodyPr>
            <a:noAutofit/>
          </a:bodyPr>
          <a:lstStyle>
            <a:lvl1pPr marL="0" indent="0" algn="l">
              <a:buNone/>
              <a:defRPr sz="1800" b="1" i="0" cap="all">
                <a:solidFill>
                  <a:srgbClr val="28CAF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  <p:extLst>
      <p:ext uri="{BB962C8B-B14F-4D97-AF65-F5344CB8AC3E}">
        <p14:creationId xmlns:p14="http://schemas.microsoft.com/office/powerpoint/2010/main" val="2395432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1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Kuva 6" descr="Lapin-yliopisto_elementti_kide_1000px.png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971800" y="732663"/>
            <a:ext cx="3200400" cy="3632454"/>
          </a:xfrm>
          <a:prstGeom prst="rect">
            <a:avLst/>
          </a:prstGeom>
        </p:spPr>
      </p:pic>
      <p:pic>
        <p:nvPicPr>
          <p:cNvPr id="8" name="Kuva 7" descr="LaY_keskitetty_SRGB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9258" y="1200150"/>
            <a:ext cx="2265484" cy="117805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3124200" y="2495550"/>
            <a:ext cx="2895600" cy="421480"/>
          </a:xfrm>
        </p:spPr>
        <p:txBody>
          <a:bodyPr>
            <a:noAutofit/>
          </a:bodyPr>
          <a:lstStyle>
            <a:lvl1pPr>
              <a:defRPr sz="2300" b="1" cap="all" baseline="0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Otsikkoa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124200" y="2876550"/>
            <a:ext cx="2895600" cy="495300"/>
          </a:xfr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rgbClr val="28CAF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alaotsikkoa</a:t>
            </a:r>
          </a:p>
        </p:txBody>
      </p:sp>
      <p:sp>
        <p:nvSpPr>
          <p:cNvPr id="11" name="Alaotsikko 2"/>
          <p:cNvSpPr txBox="1">
            <a:spLocks/>
          </p:cNvSpPr>
          <p:nvPr userDrawn="1"/>
        </p:nvSpPr>
        <p:spPr>
          <a:xfrm>
            <a:off x="3962400" y="3333750"/>
            <a:ext cx="1219200" cy="49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1400" cap="all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000" b="1" i="0" u="none" strike="noStrike" kern="1200" cap="all" spc="0" normalizeH="0" baseline="0" noProof="0" dirty="0">
                <a:ln>
                  <a:noFill/>
                </a:ln>
                <a:solidFill>
                  <a:srgbClr val="28CA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idx="10"/>
          </p:nvPr>
        </p:nvSpPr>
        <p:spPr>
          <a:xfrm>
            <a:off x="227012" y="3829050"/>
            <a:ext cx="3506788" cy="47982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16" name="Tekstin paikkamerkki 2"/>
          <p:cNvSpPr>
            <a:spLocks noGrp="1"/>
          </p:cNvSpPr>
          <p:nvPr>
            <p:ph type="body" idx="11"/>
          </p:nvPr>
        </p:nvSpPr>
        <p:spPr>
          <a:xfrm>
            <a:off x="228600" y="4711613"/>
            <a:ext cx="8686800" cy="374737"/>
          </a:xfrm>
        </p:spPr>
        <p:txBody>
          <a:bodyPr anchor="t">
            <a:no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2" hasCustomPrompt="1"/>
          </p:nvPr>
        </p:nvSpPr>
        <p:spPr>
          <a:xfrm>
            <a:off x="228600" y="4406813"/>
            <a:ext cx="8686800" cy="374737"/>
          </a:xfrm>
        </p:spPr>
        <p:txBody>
          <a:bodyPr anchor="b">
            <a:noAutofit/>
          </a:bodyPr>
          <a:lstStyle>
            <a:lvl1pPr marL="0" indent="0">
              <a:buNone/>
              <a:defRPr sz="1100" b="1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Valokuvaajat:</a:t>
            </a:r>
          </a:p>
        </p:txBody>
      </p:sp>
    </p:spTree>
    <p:extLst>
      <p:ext uri="{BB962C8B-B14F-4D97-AF65-F5344CB8AC3E}">
        <p14:creationId xmlns:p14="http://schemas.microsoft.com/office/powerpoint/2010/main" val="1386794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11536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/>
          <p:cNvSpPr>
            <a:spLocks noGrp="1"/>
          </p:cNvSpPr>
          <p:nvPr>
            <p:ph type="title"/>
          </p:nvPr>
        </p:nvSpPr>
        <p:spPr>
          <a:xfrm>
            <a:off x="381000" y="1101328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10" name="Sisällön paikkamerkki 2"/>
          <p:cNvSpPr>
            <a:spLocks noGrp="1"/>
          </p:cNvSpPr>
          <p:nvPr>
            <p:ph idx="1"/>
          </p:nvPr>
        </p:nvSpPr>
        <p:spPr>
          <a:xfrm>
            <a:off x="381000" y="1962150"/>
            <a:ext cx="3581400" cy="2263378"/>
          </a:xfrm>
        </p:spPr>
        <p:txBody>
          <a:bodyPr/>
          <a:lstStyle>
            <a:lvl1pPr>
              <a:defRPr>
                <a:solidFill>
                  <a:srgbClr val="2F2F2E"/>
                </a:solidFill>
              </a:defRPr>
            </a:lvl1pPr>
            <a:lvl2pPr>
              <a:defRPr>
                <a:solidFill>
                  <a:srgbClr val="2F2F2E"/>
                </a:solidFill>
              </a:defRPr>
            </a:lvl2pPr>
            <a:lvl3pPr>
              <a:defRPr>
                <a:solidFill>
                  <a:srgbClr val="2F2F2E"/>
                </a:solidFill>
              </a:defRPr>
            </a:lvl3pPr>
            <a:lvl4pPr>
              <a:defRPr>
                <a:solidFill>
                  <a:srgbClr val="2F2F2E"/>
                </a:solidFill>
              </a:defRPr>
            </a:lvl4pPr>
            <a:lvl5pPr>
              <a:defRPr>
                <a:solidFill>
                  <a:srgbClr val="2F2F2E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404040"/>
                </a:solidFill>
              </a:defRPr>
            </a:lvl1pPr>
            <a:lvl2pPr>
              <a:defRPr sz="24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35103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03851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</p:spTree>
    <p:extLst>
      <p:ext uri="{BB962C8B-B14F-4D97-AF65-F5344CB8AC3E}">
        <p14:creationId xmlns:p14="http://schemas.microsoft.com/office/powerpoint/2010/main" val="3745287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25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1649806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osoittamalla</a:t>
            </a:r>
          </a:p>
        </p:txBody>
      </p:sp>
    </p:spTree>
    <p:extLst>
      <p:ext uri="{BB962C8B-B14F-4D97-AF65-F5344CB8AC3E}">
        <p14:creationId xmlns:p14="http://schemas.microsoft.com/office/powerpoint/2010/main" val="910948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48095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8054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58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-yliopisto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3800" y="0"/>
            <a:ext cx="5410200" cy="5143500"/>
          </a:xfrm>
          <a:prstGeom prst="rect">
            <a:avLst/>
          </a:prstGeom>
        </p:spPr>
      </p:pic>
      <p:pic>
        <p:nvPicPr>
          <p:cNvPr id="10" name="Kuva 9" descr="LapinYliopisto_taustakuva_vasen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3" name="Kuva 2" descr="Lapin-yliopisto_elementti_nurkka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769317"/>
            <a:ext cx="2667000" cy="1374183"/>
          </a:xfrm>
          <a:prstGeom prst="rect">
            <a:avLst/>
          </a:prstGeom>
        </p:spPr>
      </p:pic>
      <p:pic>
        <p:nvPicPr>
          <p:cNvPr id="4" name="Kuva 3" descr="LaY_liehu_SRGB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740721"/>
            <a:ext cx="1150781" cy="26942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 userDrawn="1">
            <p:ph type="title"/>
          </p:nvPr>
        </p:nvSpPr>
        <p:spPr>
          <a:xfrm>
            <a:off x="381000" y="742950"/>
            <a:ext cx="3581400" cy="857250"/>
          </a:xfrm>
        </p:spPr>
        <p:txBody>
          <a:bodyPr anchor="b">
            <a:noAutofit/>
          </a:bodyPr>
          <a:lstStyle>
            <a:lvl1pPr algn="l">
              <a:defRPr sz="1900" b="1" cap="all"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9" name="Sisällön paikkamerkki 2"/>
          <p:cNvSpPr>
            <a:spLocks noGrp="1"/>
          </p:cNvSpPr>
          <p:nvPr userDrawn="1">
            <p:ph idx="1"/>
          </p:nvPr>
        </p:nvSpPr>
        <p:spPr>
          <a:xfrm>
            <a:off x="381000" y="1603772"/>
            <a:ext cx="3581400" cy="2491978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pin-yliopisto_välisivu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28CAF0"/>
          </a:solidFill>
        </p:spPr>
      </p:pic>
      <p:sp>
        <p:nvSpPr>
          <p:cNvPr id="3" name="Otsikko 1"/>
          <p:cNvSpPr>
            <a:spLocks noGrp="1"/>
          </p:cNvSpPr>
          <p:nvPr>
            <p:ph type="ctrTitle"/>
          </p:nvPr>
        </p:nvSpPr>
        <p:spPr>
          <a:xfrm>
            <a:off x="685800" y="1352550"/>
            <a:ext cx="7772400" cy="2133600"/>
          </a:xfrm>
        </p:spPr>
        <p:txBody>
          <a:bodyPr>
            <a:normAutofit/>
          </a:bodyPr>
          <a:lstStyle>
            <a:lvl1pPr>
              <a:defRPr sz="3800" b="1" cap="all" spc="3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pic>
        <p:nvPicPr>
          <p:cNvPr id="5" name="Kuva 4" descr="LaY_liehu_SRGB_Valkoine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60" y="4476750"/>
            <a:ext cx="1952790" cy="457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LapinYliopisto_taustakuva_leveä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CAF0"/>
                </a:solidFill>
              </a:defRPr>
            </a:lvl1pPr>
          </a:lstStyle>
          <a:p>
            <a:r>
              <a:rPr lang="fi-FI"/>
              <a:t>Muokkaa perustyylejä osoitt.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Lapin-yliopisto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091" y="0"/>
            <a:ext cx="6654909" cy="2724150"/>
          </a:xfrm>
          <a:prstGeom prst="rect">
            <a:avLst/>
          </a:prstGeom>
          <a:effectLst/>
          <a:scene3d>
            <a:camera prst="orthographicFront">
              <a:rot lat="0" lon="21299999" rev="0"/>
            </a:camera>
            <a:lightRig rig="threePt" dir="t"/>
          </a:scene3d>
        </p:spPr>
      </p:pic>
      <p:grpSp>
        <p:nvGrpSpPr>
          <p:cNvPr id="11" name="Ryhmitä 10"/>
          <p:cNvGrpSpPr/>
          <p:nvPr userDrawn="1"/>
        </p:nvGrpSpPr>
        <p:grpSpPr>
          <a:xfrm>
            <a:off x="0" y="3769317"/>
            <a:ext cx="2667000" cy="1374183"/>
            <a:chOff x="0" y="3769317"/>
            <a:chExt cx="2667000" cy="1374183"/>
          </a:xfrm>
        </p:grpSpPr>
        <p:pic>
          <p:nvPicPr>
            <p:cNvPr id="8" name="Kuva 7" descr="Lapin-yliopisto_elementti_nurkka_2.png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3769317"/>
              <a:ext cx="2667000" cy="1374183"/>
            </a:xfrm>
            <a:prstGeom prst="rect">
              <a:avLst/>
            </a:prstGeom>
          </p:spPr>
        </p:pic>
        <p:pic>
          <p:nvPicPr>
            <p:cNvPr id="9" name="Kuva 8" descr="LaY_liehu_SRGB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" y="4740721"/>
              <a:ext cx="1150781" cy="269429"/>
            </a:xfrm>
            <a:prstGeom prst="rect">
              <a:avLst/>
            </a:prstGeom>
          </p:spPr>
        </p:pic>
      </p:grpSp>
      <p:sp>
        <p:nvSpPr>
          <p:cNvPr id="12" name="Alaotsikko 2"/>
          <p:cNvSpPr>
            <a:spLocks noGrp="1"/>
          </p:cNvSpPr>
          <p:nvPr>
            <p:ph type="subTitle" idx="1"/>
          </p:nvPr>
        </p:nvSpPr>
        <p:spPr>
          <a:xfrm>
            <a:off x="5334000" y="361950"/>
            <a:ext cx="3581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300" i="1">
                <a:solidFill>
                  <a:srgbClr val="2F2F2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Lapin-yliopisto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Kuva 9" descr="Lapin-yliopisto_elementti_nurkka_vasen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10302" cy="2419350"/>
          </a:xfrm>
          <a:prstGeom prst="rect">
            <a:avLst/>
          </a:prstGeom>
        </p:spPr>
      </p:pic>
      <p:pic>
        <p:nvPicPr>
          <p:cNvPr id="19" name="Kuva 18" descr="Lapin-yliopisto_haps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7882"/>
            <a:ext cx="319494" cy="251756"/>
          </a:xfrm>
          <a:prstGeom prst="rect">
            <a:avLst/>
          </a:prstGeom>
        </p:spPr>
      </p:pic>
      <p:sp>
        <p:nvSpPr>
          <p:cNvPr id="20" name="Alaotsikko 2"/>
          <p:cNvSpPr>
            <a:spLocks noGrp="1"/>
          </p:cNvSpPr>
          <p:nvPr>
            <p:ph type="subTitle" idx="1"/>
          </p:nvPr>
        </p:nvSpPr>
        <p:spPr>
          <a:xfrm>
            <a:off x="533400" y="133350"/>
            <a:ext cx="3505200" cy="762000"/>
          </a:xfrm>
        </p:spPr>
        <p:txBody>
          <a:bodyPr>
            <a:noAutofit/>
          </a:bodyPr>
          <a:lstStyle>
            <a:lvl1pPr marL="0" indent="0" algn="l">
              <a:buNone/>
              <a:defRPr sz="1800" b="1" i="0" cap="all">
                <a:solidFill>
                  <a:srgbClr val="28CAF0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osoitt.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0AE855A-2E54-0A6A-44DC-6BEF33BA18E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046913" y="63500"/>
            <a:ext cx="20589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Luottamuksellinen - Confidential (3Y)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3500" b="1" kern="1200" cap="all">
          <a:solidFill>
            <a:srgbClr val="28CAF0"/>
          </a:solidFill>
          <a:latin typeface="+mj-lt"/>
          <a:ea typeface="+mj-ea"/>
          <a:cs typeface="+mj-cs"/>
        </a:defRPr>
      </a:lvl1pPr>
    </p:titleStyle>
    <p:bodyStyle>
      <a:lvl1pPr marL="0" indent="-3429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spcBef>
          <a:spcPts val="384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96000" indent="-1800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48000" indent="-1440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6000" indent="-180000" algn="l" defTabSz="457200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osoitt.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3872D-82B4-9348-853A-5E9536E12E65}" type="datetimeFigureOut">
              <a:rPr lang="fi-FI"/>
              <a:pPr/>
              <a:t>25.3.2026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BD8A-FF34-D549-BA6A-FE71F285E4FE}" type="slidenum">
              <a:rPr/>
              <a:pPr/>
              <a:t>‹#›</a:t>
            </a:fld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8DC2834-DEE1-2F76-E5F1-3AD88EA14E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7046913" y="63500"/>
            <a:ext cx="20589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Luottamuksellinen - Confidential (3Y)</a:t>
            </a:r>
          </a:p>
        </p:txBody>
      </p:sp>
    </p:spTree>
    <p:extLst>
      <p:ext uri="{BB962C8B-B14F-4D97-AF65-F5344CB8AC3E}">
        <p14:creationId xmlns:p14="http://schemas.microsoft.com/office/powerpoint/2010/main" val="286277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3500" b="1" kern="1200" cap="all">
          <a:solidFill>
            <a:srgbClr val="28CAF0"/>
          </a:solidFill>
          <a:latin typeface="+mj-lt"/>
          <a:ea typeface="+mj-ea"/>
          <a:cs typeface="+mj-cs"/>
        </a:defRPr>
      </a:lvl1pPr>
    </p:titleStyle>
    <p:bodyStyle>
      <a:lvl1pPr marL="0" indent="-34290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spcBef>
          <a:spcPts val="384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96000" indent="-180000" algn="l" defTabSz="457200" rtl="0" eaLnBrk="1" latinLnBrk="0" hangingPunct="1">
        <a:spcBef>
          <a:spcPct val="20000"/>
        </a:spcBef>
        <a:buFont typeface="Lucida Grande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648000" indent="-1440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6000" indent="-180000" algn="l" defTabSz="457200" rtl="0" eaLnBrk="1" latinLnBrk="0" hangingPunct="1">
        <a:spcBef>
          <a:spcPct val="20000"/>
        </a:spcBef>
        <a:buFont typeface="Arial"/>
        <a:buChar char="»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ulapland.fi/FI/Hae-opiskelijaksi/Yhteishaun-valintamenettely-ja-valintakokeet/Viisi-faktaa-todistusvalinnasta" TargetMode="External"/><Relationship Id="rId5" Type="http://schemas.openxmlformats.org/officeDocument/2006/relationships/hyperlink" Target="https://www.ulapland.fi/FI/Hae-opiskelijaksi/Valintakokeet-ja-valintojen-tulokset/Opiskelijavalintatilastoja" TargetMode="Externa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apinylioppilasteatteri.net/" TargetMode="External"/><Relationship Id="rId3" Type="http://schemas.openxmlformats.org/officeDocument/2006/relationships/image" Target="../media/image33.jpeg"/><Relationship Id="rId7" Type="http://schemas.openxmlformats.org/officeDocument/2006/relationships/hyperlink" Target="http://www.lyy.fi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yy.fi/toiminta/opiskelijajarjestot/" TargetMode="External"/><Relationship Id="rId11" Type="http://schemas.openxmlformats.org/officeDocument/2006/relationships/hyperlink" Target="http://www.lapinurheiluakatemia.fi/" TargetMode="External"/><Relationship Id="rId5" Type="http://schemas.openxmlformats.org/officeDocument/2006/relationships/hyperlink" Target="https://luc.finna.fi/" TargetMode="External"/><Relationship Id="rId10" Type="http://schemas.openxmlformats.org/officeDocument/2006/relationships/hyperlink" Target="https://lyy.fi/hyvinvointipassi/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lucidaintervallakuoro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ulapland" TargetMode="External"/><Relationship Id="rId13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12" Type="http://schemas.openxmlformats.org/officeDocument/2006/relationships/hyperlink" Target="http://lapinyliopisto.blogspot.fi/" TargetMode="External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ulapland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6.svg"/><Relationship Id="rId10" Type="http://schemas.openxmlformats.org/officeDocument/2006/relationships/hyperlink" Target="https://www.instagram.com/universityoflapland/" TargetMode="External"/><Relationship Id="rId4" Type="http://schemas.openxmlformats.org/officeDocument/2006/relationships/hyperlink" Target="http://www.ulapland.fi/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251520" y="1988359"/>
            <a:ext cx="2808312" cy="421480"/>
          </a:xfrm>
        </p:spPr>
        <p:txBody>
          <a:bodyPr/>
          <a:lstStyle/>
          <a:p>
            <a:r>
              <a:rPr lang="fi-FI" dirty="0">
                <a:solidFill>
                  <a:srgbClr val="006699"/>
                </a:solidFill>
              </a:rPr>
              <a:t>Pohjoisen Puolesta</a:t>
            </a:r>
          </a:p>
        </p:txBody>
      </p:sp>
      <p:sp>
        <p:nvSpPr>
          <p:cNvPr id="8" name="Alaotsikko 7"/>
          <p:cNvSpPr>
            <a:spLocks noGrp="1"/>
          </p:cNvSpPr>
          <p:nvPr>
            <p:ph type="subTitle" idx="1"/>
          </p:nvPr>
        </p:nvSpPr>
        <p:spPr>
          <a:xfrm>
            <a:off x="251520" y="2364482"/>
            <a:ext cx="2808312" cy="495300"/>
          </a:xfrm>
        </p:spPr>
        <p:txBody>
          <a:bodyPr/>
          <a:lstStyle/>
          <a:p>
            <a:r>
              <a:rPr lang="fi-FI" spc="100" dirty="0">
                <a:solidFill>
                  <a:srgbClr val="006699"/>
                </a:solidFill>
              </a:rPr>
              <a:t>– maailmaa varten</a:t>
            </a:r>
            <a:r>
              <a:rPr lang="fi-FI" dirty="0">
                <a:solidFill>
                  <a:srgbClr val="006699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457932"/>
            <a:ext cx="606320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opinnot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077283"/>
            <a:ext cx="6783288" cy="3366675"/>
          </a:xfrm>
        </p:spPr>
        <p:txBody>
          <a:bodyPr>
            <a:noAutofit/>
          </a:bodyPr>
          <a:lstStyle/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kern="0" dirty="0">
                <a:latin typeface="+mj-lt"/>
              </a:rPr>
              <a:t>Oikeusnotaarin ja oikeustieteen maisterin tutkintojen </a:t>
            </a:r>
            <a:br>
              <a:rPr lang="fi-FI" kern="0" dirty="0">
                <a:latin typeface="+mj-lt"/>
              </a:rPr>
            </a:br>
            <a:r>
              <a:rPr lang="fi-FI" kern="0" dirty="0">
                <a:latin typeface="+mj-lt"/>
              </a:rPr>
              <a:t>opinnot koostuvat </a:t>
            </a:r>
            <a:r>
              <a:rPr lang="fi-FI" b="1" kern="0" dirty="0">
                <a:latin typeface="+mj-lt"/>
              </a:rPr>
              <a:t>pakollisista ja valinnaisista opinnoista</a:t>
            </a:r>
          </a:p>
          <a:p>
            <a:pPr lvl="0">
              <a:spcBef>
                <a:spcPts val="40"/>
              </a:spcBef>
              <a:buFont typeface="Symbol" panose="05050102010706020507" pitchFamily="18" charset="2"/>
              <a:buChar char=""/>
            </a:pPr>
            <a:endParaRPr lang="fi-FI" dirty="0">
              <a:latin typeface="+mj-lt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b="1" kern="0" dirty="0">
                <a:latin typeface="+mj-lt"/>
              </a:rPr>
              <a:t>Valinnaiset opinnot opiskelija voi valita vapaasti 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tiedekunnan tarjoamista opinnoista 	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muiden tieteenalojen opinnoista, jotka tukevat oikeustieteen opintoja</a:t>
            </a:r>
          </a:p>
          <a:p>
            <a:pPr marL="709200" lvl="3" indent="-342900">
              <a:spcBef>
                <a:spcPts val="40"/>
              </a:spcBef>
              <a:buFont typeface="Wingdings" panose="05000000000000000000" pitchFamily="2" charset="2"/>
              <a:buChar char="ü"/>
            </a:pPr>
            <a:r>
              <a:rPr lang="fi-FI" dirty="0">
                <a:latin typeface="+mj-lt"/>
              </a:rPr>
              <a:t>kieliopinnoista</a:t>
            </a:r>
          </a:p>
          <a:p>
            <a:pPr marL="114300" lvl="2" indent="0">
              <a:spcBef>
                <a:spcPts val="40"/>
              </a:spcBef>
              <a:buNone/>
            </a:pPr>
            <a:endParaRPr lang="fi-FI" kern="0" dirty="0">
              <a:latin typeface="+mj-lt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kern="0" dirty="0">
                <a:latin typeface="+mj-lt"/>
              </a:rPr>
              <a:t>Valinnaisia opintoja voi myös kerryttää tekemällä harjoittelun.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3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9416A0-DC82-4FBB-B274-B279D3903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8" y="-2102"/>
            <a:ext cx="4161513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40" y="1005275"/>
            <a:ext cx="3326904" cy="4136083"/>
          </a:xfrm>
        </p:spPr>
        <p:txBody>
          <a:bodyPr>
            <a:noAutofit/>
          </a:bodyPr>
          <a:lstStyle/>
          <a:p>
            <a:pPr indent="0"/>
            <a:r>
              <a:rPr lang="en-US" dirty="0" err="1"/>
              <a:t>Arktisen</a:t>
            </a:r>
            <a:r>
              <a:rPr lang="en-US" dirty="0"/>
              <a:t> ja </a:t>
            </a:r>
            <a:r>
              <a:rPr lang="en-US" dirty="0" err="1"/>
              <a:t>pohjoisen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hyvinvoinnin</a:t>
            </a:r>
            <a:r>
              <a:rPr lang="en-US" dirty="0"/>
              <a:t> </a:t>
            </a:r>
            <a:r>
              <a:rPr lang="en-US" dirty="0" err="1"/>
              <a:t>rakentaja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taiteen</a:t>
            </a:r>
            <a:r>
              <a:rPr lang="en-US" dirty="0"/>
              <a:t> ja </a:t>
            </a:r>
            <a:r>
              <a:rPr lang="en-US" dirty="0" err="1"/>
              <a:t>muotoilun</a:t>
            </a:r>
            <a:r>
              <a:rPr lang="en-US" dirty="0"/>
              <a:t> </a:t>
            </a:r>
            <a:r>
              <a:rPr lang="en-US" dirty="0" err="1"/>
              <a:t>avulla</a:t>
            </a:r>
            <a:r>
              <a:rPr lang="en-US" dirty="0"/>
              <a:t>.</a:t>
            </a:r>
          </a:p>
          <a:p>
            <a:pPr indent="0"/>
            <a:endParaRPr lang="en-US" dirty="0"/>
          </a:p>
          <a:p>
            <a:pPr indent="0"/>
            <a:r>
              <a:rPr lang="fi-FI" dirty="0"/>
              <a:t>Taiteiden tiedekunnassa tutkitaan mm. taidetta hyvinvoinnin tukena. </a:t>
            </a:r>
            <a:endParaRPr lang="en-US" dirty="0"/>
          </a:p>
          <a:p>
            <a:endParaRPr lang="en-US" b="1" dirty="0">
              <a:latin typeface="+mj-lt"/>
            </a:endParaRPr>
          </a:p>
          <a:p>
            <a:r>
              <a:rPr lang="fi-FI" dirty="0"/>
              <a:t>Tilamme ovat erittäin kauniit ja taideopintoihin erinomaisesti soveltuvat.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253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396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6594" y="529940"/>
            <a:ext cx="7325766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86594" y="1203598"/>
            <a:ext cx="8549902" cy="3960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Audiovisuaalinen</a:t>
            </a:r>
            <a:r>
              <a:rPr lang="en-US" sz="1800" dirty="0"/>
              <a:t> </a:t>
            </a:r>
            <a:r>
              <a:rPr lang="en-US" sz="1800" dirty="0" err="1"/>
              <a:t>mediakulttuuri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Graafinen</a:t>
            </a:r>
            <a:r>
              <a:rPr lang="en-US" sz="1800" dirty="0"/>
              <a:t> </a:t>
            </a:r>
            <a:r>
              <a:rPr lang="en-US" sz="1800" dirty="0" err="1"/>
              <a:t>suunnittelu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Kuvataidekasvatus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Muoti</a:t>
            </a:r>
            <a:r>
              <a:rPr lang="en-US" sz="1800" dirty="0"/>
              <a:t> ja </a:t>
            </a:r>
            <a:r>
              <a:rPr lang="en-US" sz="1800" dirty="0" err="1"/>
              <a:t>tekstiilisuunnittelu</a:t>
            </a:r>
            <a:endParaRPr lang="en-US" sz="1800" dirty="0" err="1">
              <a:ea typeface="Calibri"/>
              <a:cs typeface="Calibri"/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Muotoilu</a:t>
            </a:r>
            <a:endParaRPr lang="en-US" dirty="0"/>
          </a:p>
          <a:p>
            <a:r>
              <a:rPr lang="en-US" b="1" dirty="0" err="1"/>
              <a:t>Tulevaisuuden</a:t>
            </a:r>
            <a:r>
              <a:rPr lang="en-US" b="1" dirty="0"/>
              <a:t> </a:t>
            </a:r>
            <a:r>
              <a:rPr lang="en-US" b="1" dirty="0" err="1"/>
              <a:t>työtehtäviä</a:t>
            </a:r>
            <a:r>
              <a:rPr lang="en-US" b="1" dirty="0"/>
              <a:t> mm.</a:t>
            </a:r>
          </a:p>
          <a:p>
            <a:r>
              <a:rPr lang="en-US" dirty="0" err="1"/>
              <a:t>Graafinen</a:t>
            </a:r>
            <a:r>
              <a:rPr lang="en-US" dirty="0"/>
              <a:t> </a:t>
            </a:r>
            <a:r>
              <a:rPr lang="en-US" dirty="0" err="1"/>
              <a:t>suunnittelija</a:t>
            </a:r>
            <a:r>
              <a:rPr lang="en-US" dirty="0"/>
              <a:t>, </a:t>
            </a:r>
            <a:r>
              <a:rPr lang="en-US" dirty="0" err="1"/>
              <a:t>kuvataideopettaja</a:t>
            </a:r>
            <a:r>
              <a:rPr lang="en-US" dirty="0"/>
              <a:t>, </a:t>
            </a:r>
            <a:r>
              <a:rPr lang="en-US" dirty="0" err="1"/>
              <a:t>mediatuotannon</a:t>
            </a:r>
            <a:r>
              <a:rPr lang="en-US" dirty="0"/>
              <a:t> </a:t>
            </a:r>
            <a:r>
              <a:rPr lang="en-US" dirty="0" err="1"/>
              <a:t>suunnittelija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teollinen</a:t>
            </a:r>
            <a:r>
              <a:rPr lang="en-US" dirty="0"/>
              <a:t> </a:t>
            </a:r>
            <a:r>
              <a:rPr lang="en-US" dirty="0" err="1"/>
              <a:t>muotoilija</a:t>
            </a:r>
            <a:r>
              <a:rPr lang="en-US" dirty="0"/>
              <a:t>, </a:t>
            </a:r>
            <a:r>
              <a:rPr lang="en-US" dirty="0" err="1"/>
              <a:t>tuotekehityspäällikkö</a:t>
            </a:r>
            <a:r>
              <a:rPr lang="en-US" dirty="0"/>
              <a:t>, </a:t>
            </a:r>
            <a:r>
              <a:rPr lang="en-US" dirty="0" err="1"/>
              <a:t>yrittäjä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 err="1"/>
              <a:t>käyttökokemus</a:t>
            </a:r>
            <a:r>
              <a:rPr lang="en-US" dirty="0"/>
              <a:t>- ja </a:t>
            </a:r>
            <a:r>
              <a:rPr lang="en-US" dirty="0" err="1"/>
              <a:t>palvelumuotoilija</a:t>
            </a:r>
            <a:r>
              <a:rPr lang="en-US" dirty="0"/>
              <a:t>, art director/</a:t>
            </a:r>
            <a:r>
              <a:rPr lang="en-US" dirty="0" err="1"/>
              <a:t>luova</a:t>
            </a:r>
            <a:r>
              <a:rPr lang="en-US" dirty="0"/>
              <a:t> </a:t>
            </a:r>
            <a:r>
              <a:rPr lang="en-US" dirty="0" err="1"/>
              <a:t>johtaja</a:t>
            </a:r>
            <a:endParaRPr lang="en-US" dirty="0">
              <a:solidFill>
                <a:schemeClr val="tx1"/>
              </a:solidFill>
            </a:endParaRPr>
          </a:p>
          <a:p>
            <a:pPr marL="276860" indent="0"/>
            <a:r>
              <a:rPr lang="en-US" dirty="0">
                <a:latin typeface="+mj-lt"/>
              </a:rPr>
              <a:t> </a:t>
            </a:r>
            <a:endParaRPr lang="en-US" dirty="0">
              <a:latin typeface="+mj-lt"/>
              <a:ea typeface="Calibri"/>
              <a:cs typeface="Calibri"/>
            </a:endParaRP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91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396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3106" y="491263"/>
            <a:ext cx="6389662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TAITEIDEN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48072" y="1396237"/>
            <a:ext cx="3653358" cy="3767801"/>
          </a:xfrm>
        </p:spPr>
        <p:txBody>
          <a:bodyPr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 err="1">
                <a:solidFill>
                  <a:srgbClr val="3E3E3D"/>
                </a:solidFill>
                <a:latin typeface="+mj-lt"/>
              </a:rPr>
              <a:t>Arcta</a:t>
            </a:r>
            <a:r>
              <a:rPr lang="fi-FI" sz="1500" dirty="0">
                <a:solidFill>
                  <a:srgbClr val="3E3E3D"/>
                </a:solidFill>
                <a:latin typeface="+mj-lt"/>
              </a:rPr>
              <a:t> -yrittäjämäinen muotoilutoiminta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Creative Technologies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Kuvataide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Liikkuva kuva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Mediailmaisu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Multimedia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Muoti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8013EFE-E239-4B67-9FC8-B23D328A0832}"/>
              </a:ext>
            </a:extLst>
          </p:cNvPr>
          <p:cNvSpPr txBox="1">
            <a:spLocks/>
          </p:cNvSpPr>
          <p:nvPr/>
        </p:nvSpPr>
        <p:spPr>
          <a:xfrm>
            <a:off x="4519042" y="1396236"/>
            <a:ext cx="3653358" cy="3767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2pPr>
            <a:lvl3pPr marL="396000" indent="-1800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Palvelumuotoilu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  <a:latin typeface="+mj-lt"/>
              </a:rPr>
              <a:t>Pelisuunnittelu ja -teknologia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Taidehistoria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Tekstiilitaide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Valokuvaus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sz="1500" dirty="0">
                <a:solidFill>
                  <a:srgbClr val="3E3E3D"/>
                </a:solidFill>
              </a:rPr>
              <a:t>Yhteisö, taide ja ympäristö</a:t>
            </a:r>
            <a:endParaRPr lang="fi-FI" sz="1500" dirty="0">
              <a:solidFill>
                <a:srgbClr val="3E3E3D"/>
              </a:solidFill>
              <a:latin typeface="+mj-lt"/>
            </a:endParaRP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4730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972D6774-E9D4-4E6F-A1C5-2EE2E3701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304" y="0"/>
            <a:ext cx="6754543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7024" y="385924"/>
            <a:ext cx="4983088" cy="81767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br>
              <a:rPr lang="en-US" sz="2400" dirty="0">
                <a:solidFill>
                  <a:srgbClr val="006699"/>
                </a:solidFill>
              </a:rPr>
            </a:b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073882"/>
            <a:ext cx="4046984" cy="3672407"/>
          </a:xfrm>
        </p:spPr>
        <p:txBody>
          <a:bodyPr>
            <a:noAutofit/>
          </a:bodyPr>
          <a:lstStyle/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Rakentaa</a:t>
            </a:r>
            <a:r>
              <a:rPr lang="en-US" sz="1800" dirty="0"/>
              <a:t> </a:t>
            </a:r>
            <a:r>
              <a:rPr lang="en-US" sz="1800" dirty="0" err="1"/>
              <a:t>tulevaisuuden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Suomea</a:t>
            </a:r>
            <a:r>
              <a:rPr lang="en-US" sz="1800" dirty="0"/>
              <a:t> ja </a:t>
            </a:r>
            <a:r>
              <a:rPr lang="en-US" sz="1800" dirty="0" err="1"/>
              <a:t>maailmaa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800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Yhteiskuntatieteissä</a:t>
            </a:r>
            <a:r>
              <a:rPr lang="en-US" sz="1800" dirty="0"/>
              <a:t> </a:t>
            </a:r>
            <a:r>
              <a:rPr lang="en-US" sz="1800" dirty="0" err="1"/>
              <a:t>tutkitaan</a:t>
            </a:r>
            <a:r>
              <a:rPr lang="en-US" sz="1800" dirty="0"/>
              <a:t> mm. </a:t>
            </a:r>
            <a:r>
              <a:rPr lang="en-US" sz="1800" dirty="0" err="1"/>
              <a:t>kaivoisyhdyskuntia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pohjoisen</a:t>
            </a:r>
            <a:r>
              <a:rPr lang="en-US" sz="1800" dirty="0"/>
              <a:t> </a:t>
            </a:r>
            <a:r>
              <a:rPr lang="en-US" sz="1800" dirty="0" err="1"/>
              <a:t>elämäntapoja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800" dirty="0"/>
          </a:p>
          <a:p>
            <a:pPr marL="0" lvl="1" indent="0">
              <a:spcAft>
                <a:spcPts val="600"/>
              </a:spcAft>
              <a:buNone/>
            </a:pPr>
            <a:r>
              <a:rPr lang="en-US" sz="1800" dirty="0" err="1"/>
              <a:t>Monitieteinen</a:t>
            </a:r>
            <a:r>
              <a:rPr lang="en-US" sz="1800" dirty="0"/>
              <a:t> </a:t>
            </a:r>
            <a:r>
              <a:rPr lang="en-US" sz="1800" dirty="0" err="1"/>
              <a:t>matkailututkimus</a:t>
            </a:r>
            <a:r>
              <a:rPr lang="en-US" sz="1800" dirty="0"/>
              <a:t> </a:t>
            </a:r>
            <a:r>
              <a:rPr lang="en-US" sz="1800" b="1" dirty="0" err="1"/>
              <a:t>pääaineena</a:t>
            </a:r>
            <a:r>
              <a:rPr lang="en-US" sz="1800" dirty="0"/>
              <a:t> on </a:t>
            </a:r>
            <a:r>
              <a:rPr lang="en-US" sz="1800" dirty="0" err="1"/>
              <a:t>Suomessa</a:t>
            </a:r>
            <a:r>
              <a:rPr lang="en-US" sz="1800" dirty="0"/>
              <a:t> </a:t>
            </a:r>
            <a:r>
              <a:rPr lang="en-US" sz="1800" dirty="0" err="1"/>
              <a:t>ainutlaatuinen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ja </a:t>
            </a:r>
            <a:r>
              <a:rPr lang="en-US" sz="1800" dirty="0" err="1"/>
              <a:t>harvinainen</a:t>
            </a:r>
            <a:r>
              <a:rPr lang="en-US" sz="1800" dirty="0"/>
              <a:t> </a:t>
            </a:r>
            <a:r>
              <a:rPr lang="en-US" sz="1800" dirty="0" err="1"/>
              <a:t>koko</a:t>
            </a:r>
            <a:r>
              <a:rPr lang="en-US" sz="1800" dirty="0"/>
              <a:t> </a:t>
            </a:r>
            <a:r>
              <a:rPr lang="en-US" sz="1800" dirty="0" err="1"/>
              <a:t>maailmassa</a:t>
            </a:r>
            <a:r>
              <a:rPr lang="en-US" sz="1800" dirty="0"/>
              <a:t>.</a:t>
            </a:r>
          </a:p>
          <a:p>
            <a:pPr marL="0" lvl="1" indent="0"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253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E4D1E61-169C-4119-A08D-64708255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2284" y="617171"/>
            <a:ext cx="6920036" cy="730443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br>
              <a:rPr lang="en-US" sz="2400" dirty="0">
                <a:solidFill>
                  <a:srgbClr val="006699"/>
                </a:solidFill>
              </a:rPr>
            </a:br>
            <a:r>
              <a:rPr lang="en-US" sz="2400" dirty="0" err="1">
                <a:solidFill>
                  <a:srgbClr val="006699"/>
                </a:solidFill>
              </a:rPr>
              <a:t>tutkinto-ohjelmat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7991" y="1707654"/>
            <a:ext cx="8208912" cy="3436792"/>
          </a:xfrm>
        </p:spPr>
        <p:txBody>
          <a:bodyPr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Hallintotieteet</a:t>
            </a:r>
            <a:r>
              <a:rPr lang="en-US" sz="1800" dirty="0"/>
              <a:t> ja </a:t>
            </a:r>
            <a:r>
              <a:rPr lang="en-US" sz="1800" dirty="0" err="1"/>
              <a:t>johtaminen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Matkailututkimus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Politiikkatieteet</a:t>
            </a:r>
            <a:r>
              <a:rPr lang="en-US" sz="1800" dirty="0"/>
              <a:t> ja </a:t>
            </a:r>
            <a:r>
              <a:rPr lang="en-US" sz="1800" dirty="0" err="1"/>
              <a:t>sosiologia</a:t>
            </a:r>
            <a:endParaRPr lang="en-US" sz="1800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1800" dirty="0" err="1"/>
              <a:t>Sosiaalityö</a:t>
            </a:r>
            <a:br>
              <a:rPr lang="en-US" sz="1800" dirty="0"/>
            </a:br>
            <a:endParaRPr lang="fi-FI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b="1" dirty="0">
                <a:solidFill>
                  <a:srgbClr val="3E3E3D"/>
                </a:solidFill>
              </a:rPr>
              <a:t>Tulevaisuuden työtehtäviä mm.</a:t>
            </a:r>
          </a:p>
          <a:p>
            <a:r>
              <a:rPr lang="fi-FI" dirty="0"/>
              <a:t>Henkilöstöpäällikkö, johtaja, kehittämispäällikkö, lehtori, </a:t>
            </a:r>
            <a:br>
              <a:rPr lang="fi-FI" dirty="0"/>
            </a:br>
            <a:r>
              <a:rPr lang="fi-FI" dirty="0"/>
              <a:t>sosiaalityöntekijä, koulukuraattori, matkailukoordinaattori, </a:t>
            </a:r>
            <a:br>
              <a:rPr lang="fi-FI" dirty="0"/>
            </a:br>
            <a:r>
              <a:rPr lang="fi-FI" dirty="0"/>
              <a:t>poliittinen sihteeri, erityisasiantuntija, suunnittelija, tutkija, </a:t>
            </a:r>
            <a:br>
              <a:rPr lang="fi-FI" dirty="0"/>
            </a:br>
            <a:r>
              <a:rPr lang="fi-FI" dirty="0"/>
              <a:t>palveluesimies, ihmisoikeuskoordinaattori, myyntipäällikkö</a:t>
            </a:r>
          </a:p>
          <a:p>
            <a:pPr indent="0"/>
            <a:endParaRPr lang="en-US" dirty="0"/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011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8E4D1E61-169C-4119-A08D-64708255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2284" y="617171"/>
            <a:ext cx="6920036" cy="730443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YHTEISKUNTAtieteiden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9758" y="1635646"/>
            <a:ext cx="8424936" cy="3465057"/>
          </a:xfrm>
        </p:spPr>
        <p:txBody>
          <a:bodyPr numCol="2">
            <a:noAutofit/>
          </a:bodyPr>
          <a:lstStyle/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Filosofia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Humanistinen ja yhteiskuntatieteellinen ympäristötutkimus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 err="1"/>
              <a:t>Hyvinvointijohtaminen</a:t>
            </a:r>
            <a:endParaRPr lang="fi-FI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Kulttuurihistoria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Sosiaalioikeus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Kansainvälinen oikeus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Markkinointi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Saamen- ja alkuperäiskansatutkimus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Sosiaalioikeus</a:t>
            </a:r>
          </a:p>
          <a:p>
            <a:pPr indent="0"/>
            <a:endParaRPr lang="fi-FI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Taloustiede</a:t>
            </a:r>
            <a:r>
              <a:rPr lang="en-US" dirty="0"/>
              <a:t> 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fi-FI" dirty="0"/>
              <a:t>Ympäristöopinnot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/>
              <a:t>China: Domestic, Global and Arctic Trajectories</a:t>
            </a: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Laskentatoimi</a:t>
            </a:r>
            <a:endParaRPr lang="en-US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Tilastotiede</a:t>
            </a:r>
            <a:endParaRPr lang="en-US" dirty="0"/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/>
              <a:t>Yrittäjyysopinnot</a:t>
            </a:r>
            <a:endParaRPr lang="fi-FI" dirty="0"/>
          </a:p>
          <a:p>
            <a:pPr indent="0"/>
            <a:endParaRPr lang="en-US" dirty="0"/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348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lukiolaisia tutustumassa yliopiston Sinco-laboratorioon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OPISKELU Lapin YLIOPISTOSSA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005275"/>
            <a:ext cx="4479032" cy="3752301"/>
          </a:xfrm>
        </p:spPr>
        <p:txBody>
          <a:bodyPr>
            <a:noAutofit/>
          </a:bodyPr>
          <a:lstStyle/>
          <a:p>
            <a:pPr indent="-360000"/>
            <a:r>
              <a:rPr lang="en-US" b="1" dirty="0" err="1">
                <a:latin typeface="+mj-lt"/>
              </a:rPr>
              <a:t>Erilaisia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suoritustapoja</a:t>
            </a:r>
            <a:endParaRPr lang="fi-FI" dirty="0">
              <a:latin typeface="+mj-lt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Luennot, verkkoluennot ja luentotentit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Pari- ja ryhmätyöt, seminaarit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Esseet, blogi tai portfolio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Kirjatentit (salitentti tai sähköinen tenttiakvaario)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Projektiopinnot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Työpajat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Työharjoittelut, yritysyhteistyö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Opinnäytetyöt (kandidaatin tai notaarin tutkielma, pro gradu -tutkielma)</a:t>
            </a: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295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kaksi opiskelijaa tutkii aineistoja kirjastoss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095" y="0"/>
            <a:ext cx="6377905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924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OPINTOJEN SUUNNITTELU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058163"/>
            <a:ext cx="4680520" cy="3961859"/>
          </a:xfrm>
        </p:spPr>
        <p:txBody>
          <a:bodyPr>
            <a:noAutofit/>
          </a:bodyPr>
          <a:lstStyle/>
          <a:p>
            <a:pPr indent="0"/>
            <a:r>
              <a:rPr lang="fi-FI" b="1" dirty="0">
                <a:latin typeface="+mj-lt"/>
              </a:rPr>
              <a:t>HOPS eli henkilökohtainen opintosuunnitelma tehdään opintojen alussa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päivittäminen koko opiskeluajan läpi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tukee ajankäytön hallintaa ja opintojen suunnitelmallisuutta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auttaa osaamisen kehittymisen arvioinnissa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i-FI" sz="800" dirty="0">
              <a:latin typeface="+mj-lt"/>
            </a:endParaRPr>
          </a:p>
          <a:p>
            <a:pPr indent="-360000"/>
            <a:r>
              <a:rPr lang="fi-FI" b="1" dirty="0"/>
              <a:t>Ohjausta antavat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Opiskelijatuutorit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 err="1"/>
              <a:t>OmaOpettajat</a:t>
            </a:r>
            <a:r>
              <a:rPr lang="fi-FI" dirty="0"/>
              <a:t> ja muut opettajat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Opintopäälliköt, suunnittelijat ja opintosihteerit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Opiskelupalvelut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Korkeakoulukuraattorit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Työelämä- ja rekrytointipalvelut</a:t>
            </a: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277200" indent="0"/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049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opiskelijat kahvitauolla ravintola Petronellassa yliopistoll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374" y="0"/>
            <a:ext cx="6527626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5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5749" y="267494"/>
            <a:ext cx="4983088" cy="81767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KANSAINVÄLISTYMINEN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3803" y="1086666"/>
            <a:ext cx="3470920" cy="3870731"/>
          </a:xfrm>
        </p:spPr>
        <p:txBody>
          <a:bodyPr>
            <a:no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Mahdollisuus lähteä ulkomaille opiskelemaan 3–12 kuukaudeksi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Vaihtoyliopistoja löytyy ympäri   maailman – Islannista Japaniin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Kaikki halukkaat pääsevät vaihtoon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fi-FI" dirty="0">
                <a:latin typeface="+mj-lt"/>
              </a:rPr>
              <a:t>Ulkomailla suoritetut opinnot sisällytetään tutkintoon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j-lt"/>
              </a:rPr>
              <a:t>Myös harjoittelun suorittaminen ulkomailla voi olla mahdollista.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/>
              <a:t>Yliopistomme on myös suosittu vaihtokohde, kansainvälistyminen onnistuu myös Rovaniemellä!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i-FI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932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AB6D0F-B068-431E-B343-24D80C77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3581400" cy="857250"/>
          </a:xfrm>
        </p:spPr>
        <p:txBody>
          <a:bodyPr/>
          <a:lstStyle/>
          <a:p>
            <a:r>
              <a:rPr lang="fi-FI" sz="2400" dirty="0">
                <a:solidFill>
                  <a:srgbClr val="006699"/>
                </a:solidFill>
              </a:rPr>
              <a:t>Lapin yliopisto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EB753D-CF7B-4EC0-90FA-95F4CD2AF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584" y="1203598"/>
            <a:ext cx="4064416" cy="374441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Lapin yliopisto on Euroopan unionin pohjoisin tiede- ja taideyliopisto.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Yliopistomme koulutus- ja tutkimusaloja ovat kasvatustieteet, oikeustiede, taideteollinen ala, yhteiskuntatieteet </a:t>
            </a:r>
            <a:br>
              <a:rPr lang="fi-FI" dirty="0"/>
            </a:br>
            <a:r>
              <a:rPr lang="fi-FI" dirty="0"/>
              <a:t>sekä pohjoiset ja arktiset kysymykset.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Opinnoissa voit hyödyntää kaikkien tiedekuntiemme ja yhteistyöyliopistojen </a:t>
            </a:r>
            <a:r>
              <a:rPr lang="fi-FI" dirty="0" err="1"/>
              <a:t>opetustarjontaa</a:t>
            </a:r>
            <a:r>
              <a:rPr lang="fi-FI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Yliopistostamme valmistuneet opiskelijat työllistyvät eri puolille Suomea sekä ulkomaille.</a:t>
            </a:r>
          </a:p>
        </p:txBody>
      </p:sp>
    </p:spTree>
    <p:extLst>
      <p:ext uri="{BB962C8B-B14F-4D97-AF65-F5344CB8AC3E}">
        <p14:creationId xmlns:p14="http://schemas.microsoft.com/office/powerpoint/2010/main" val="2450738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Valokuvassa opiskelijat keskustelevat yliopiston Petronella-ravintolass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682" y="0"/>
            <a:ext cx="7715250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Opiskelijavalinnat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0583" y="843558"/>
            <a:ext cx="4046984" cy="3006635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Lue huolellisesti Opintopolusta valintaperusteet ja muista täyttää hakulomake hyvissä ajoin.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Huomioi, että joissain hakukohteissa valinta voi olla monivaiheinen.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Verkkosivuiltamme</a:t>
            </a:r>
            <a:r>
              <a:rPr lang="fi-FI" dirty="0">
                <a:solidFill>
                  <a:schemeClr val="tx1"/>
                </a:solidFill>
              </a:rPr>
              <a:t> löytyvät tilastot, joista näkee hakijoiden määrät, valintakokeissa olleiden määrät ja hyväksytyt.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Verkkosivuiltamme löytyy myös </a:t>
            </a:r>
            <a:r>
              <a:rPr lang="fi-FI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Viisi faktaa todistusvalinnasta.</a:t>
            </a:r>
            <a:endParaRPr lang="fi-FI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Ei kannata lannistua, jos ei ensimmäisellä kerralla pääse opiskelemaan. </a:t>
            </a:r>
            <a:r>
              <a:rPr lang="fi-FI" b="1" dirty="0">
                <a:solidFill>
                  <a:schemeClr val="tx1"/>
                </a:solidFill>
              </a:rPr>
              <a:t>Avoin yliopisto </a:t>
            </a:r>
            <a:r>
              <a:rPr lang="fi-FI" dirty="0">
                <a:solidFill>
                  <a:schemeClr val="tx1"/>
                </a:solidFill>
              </a:rPr>
              <a:t>hyvä väylä tutustua yliopisto-opintoihin – opinnot voi sisällyttää tutkintoon ja monilla aloilla on käytössä opiskelijavalinnassa avoimen väylä.</a:t>
            </a:r>
          </a:p>
        </p:txBody>
      </p:sp>
    </p:spTree>
    <p:extLst>
      <p:ext uri="{BB962C8B-B14F-4D97-AF65-F5344CB8AC3E}">
        <p14:creationId xmlns:p14="http://schemas.microsoft.com/office/powerpoint/2010/main" val="226363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alokuvassa haalaripukuisia opiskelijoita sateenvarjoineen Rovaniemen keskustassa Lordin aukiolla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788" y="0"/>
            <a:ext cx="5754212" cy="5143500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opiskelijaelämää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005275"/>
            <a:ext cx="3470920" cy="3582699"/>
          </a:xfrm>
        </p:spPr>
        <p:txBody>
          <a:bodyPr>
            <a:noAutofit/>
          </a:bodyPr>
          <a:lstStyle/>
          <a:p>
            <a:pPr marL="0" lvl="1"/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5"/>
              </a:rPr>
              <a:t>Lapin korkeakoulukirjasto</a:t>
            </a:r>
            <a:endParaRPr lang="fi-FI" dirty="0">
              <a:hlinkClick r:id="rId6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6"/>
              </a:rPr>
              <a:t>Opiskelijoiden ainejärjestöt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7"/>
              </a:rPr>
              <a:t>Lapin ylioppilaskunta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8"/>
              </a:rPr>
              <a:t>Lapin ylioppilasteatteri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9"/>
              </a:rPr>
              <a:t>Lapin ylioppilaskuoro, </a:t>
            </a:r>
            <a:r>
              <a:rPr lang="fi-FI" dirty="0" err="1">
                <a:hlinkClick r:id="rId9"/>
              </a:rPr>
              <a:t>Lucida</a:t>
            </a:r>
            <a:r>
              <a:rPr lang="fi-FI" dirty="0">
                <a:hlinkClick r:id="rId9"/>
              </a:rPr>
              <a:t> </a:t>
            </a:r>
            <a:r>
              <a:rPr lang="fi-FI" dirty="0" err="1">
                <a:hlinkClick r:id="rId9"/>
              </a:rPr>
              <a:t>Intervalla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 err="1">
                <a:hlinkClick r:id="rId10"/>
              </a:rPr>
              <a:t>Hyvinvointipassi</a:t>
            </a:r>
            <a:r>
              <a:rPr lang="fi-FI" dirty="0">
                <a:hlinkClick r:id="rId10"/>
              </a:rPr>
              <a:t> opiskelijoille</a:t>
            </a:r>
            <a:endParaRPr lang="fi-FI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fi-FI" dirty="0">
                <a:hlinkClick r:id="rId11"/>
              </a:rPr>
              <a:t>Lapin urheiluakatemia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7190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461191DA-D903-4CCB-8354-598141C1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944"/>
            <a:ext cx="9144000" cy="50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75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A1E5-650A-47F8-BDA2-2B271F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-2104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2" y="-24332"/>
            <a:ext cx="6630719" cy="517049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ASUMINEN ROVANIEMELLÄ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39" y="1005275"/>
            <a:ext cx="4241447" cy="358269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Domus </a:t>
            </a:r>
            <a:r>
              <a:rPr lang="fi-FI" dirty="0" err="1"/>
              <a:t>Arctica</a:t>
            </a:r>
            <a:r>
              <a:rPr lang="fi-FI" dirty="0"/>
              <a:t> -säätiö</a:t>
            </a:r>
            <a:br>
              <a:rPr lang="fi-FI" dirty="0"/>
            </a:br>
            <a:r>
              <a:rPr lang="fi-FI" dirty="0"/>
              <a:t>Asunnonvälitystä kaikkina vuodenaikoina</a:t>
            </a:r>
            <a:br>
              <a:rPr lang="fi-FI" dirty="0"/>
            </a:br>
            <a:r>
              <a:rPr lang="fi-FI" dirty="0"/>
              <a:t>Mukavuuksina kuntosali, sauna, pyykkitupa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LYY Lapin yliopiston ylioppilaskunta</a:t>
            </a:r>
            <a:br>
              <a:rPr lang="fi-FI" dirty="0"/>
            </a:br>
            <a:r>
              <a:rPr lang="fi-FI" dirty="0"/>
              <a:t>Asuntoja vapailta markkinoilta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KAS Vuokra-asunnot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Lumo- ja VVO-asunnot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Colliers</a:t>
            </a:r>
            <a:r>
              <a:rPr lang="fi-FI" dirty="0"/>
              <a:t> International Finland vuokra-asunnot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Majoitusliikkeet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Löydä koti paikalliskanavista: Lapin Kansa, Uusi Rovaniemi, Lappilainen, Tori.fi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670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732AAE38-AE99-4016-8BB0-A0936044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52" y="-116880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MEILLE Lapin </a:t>
            </a:r>
            <a:r>
              <a:rPr lang="en-US" sz="2400" dirty="0" err="1">
                <a:solidFill>
                  <a:srgbClr val="006699"/>
                </a:solidFill>
              </a:rPr>
              <a:t>yliopistoON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39" y="1005275"/>
            <a:ext cx="4241447" cy="358269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Opiskelijat ja henkilökunta tuntevat toisensa paremmin.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Opetusryhmät pieniä, opiskelija pääsee vaikuttamaan.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Yliopistossamme on vapaa sivuaineoikeus, joten sivuaineen voi myös valita muiden tiedekuntien tai avoimen yliopiston tarjonnasta.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Kaikki tiedekunnat samalla kampuksella.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Hyvät ja viihtyisät opiskelutilat, asunnot lähellä yliopistoa.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Rovaniemellä luonto ja liikuntamahdollisuudet ovat lähellä, mutta opiskelija- ja matkailukaupunkina palvelut ovat myös hyvät.</a:t>
            </a:r>
          </a:p>
        </p:txBody>
      </p:sp>
    </p:spTree>
    <p:extLst>
      <p:ext uri="{BB962C8B-B14F-4D97-AF65-F5344CB8AC3E}">
        <p14:creationId xmlns:p14="http://schemas.microsoft.com/office/powerpoint/2010/main" val="3990597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E96B263-DE7F-4A45-A21B-54C89E16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6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" y="6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5127104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meidän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tiedekuntaan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1040" y="1005275"/>
            <a:ext cx="3470920" cy="3582699"/>
          </a:xfrm>
        </p:spPr>
        <p:txBody>
          <a:bodyPr>
            <a:noAutofit/>
          </a:bodyPr>
          <a:lstStyle/>
          <a:p>
            <a:pPr indent="0"/>
            <a:r>
              <a:rPr lang="fi-FI" b="1" dirty="0">
                <a:solidFill>
                  <a:srgbClr val="006699"/>
                </a:solidFill>
              </a:rPr>
              <a:t>Kasvatustieteiden tiedekuntaan:</a:t>
            </a:r>
          </a:p>
          <a:p>
            <a:pPr indent="0"/>
            <a:r>
              <a:rPr lang="fi-FI" dirty="0"/>
              <a:t>Meillä </a:t>
            </a:r>
            <a:r>
              <a:rPr lang="fi-FI" b="1" dirty="0"/>
              <a:t>kestävyyskasvatusta</a:t>
            </a:r>
            <a:r>
              <a:rPr lang="fi-FI" dirty="0"/>
              <a:t> ollut jo pitkään. Erikoisuuksia mm. seikkailu-retkeilykurssi. Uutena koulutusohjelmana alkoi erityisopettajan kandimaisteri.</a:t>
            </a:r>
            <a:br>
              <a:rPr lang="fi-FI" i="1" dirty="0"/>
            </a:br>
            <a:endParaRPr lang="fi-FI" sz="800" i="1" dirty="0"/>
          </a:p>
          <a:p>
            <a:pPr indent="0"/>
            <a:r>
              <a:rPr lang="fi-FI" b="1" dirty="0">
                <a:solidFill>
                  <a:srgbClr val="006699"/>
                </a:solidFill>
              </a:rPr>
              <a:t>Oikeustieteiden tiedekuntaan:</a:t>
            </a:r>
          </a:p>
          <a:p>
            <a:pPr marL="0" lvl="1" indent="0">
              <a:buNone/>
            </a:pPr>
            <a:r>
              <a:rPr lang="fi-FI" dirty="0"/>
              <a:t>Suunnitelmallisuutta ja selkeyttä opintoihin tuo </a:t>
            </a:r>
            <a:r>
              <a:rPr lang="fi-FI" b="1" dirty="0"/>
              <a:t>poolirakenne</a:t>
            </a:r>
            <a:r>
              <a:rPr lang="fi-FI" dirty="0"/>
              <a:t>. </a:t>
            </a:r>
            <a:r>
              <a:rPr lang="fi-FI" b="1" dirty="0"/>
              <a:t>Yhteisöllisyys </a:t>
            </a:r>
            <a:r>
              <a:rPr lang="fi-FI" dirty="0"/>
              <a:t>=</a:t>
            </a:r>
            <a:r>
              <a:rPr lang="fi-FI" b="1" dirty="0"/>
              <a:t> </a:t>
            </a:r>
            <a:r>
              <a:rPr lang="fi-FI" dirty="0"/>
              <a:t>kaikilla on sama etenemisjärjestys, lähiopetusta ja matala hierarkia opettajien ja opiskelijoiden välillä.</a:t>
            </a:r>
          </a:p>
          <a:p>
            <a:pPr indent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90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E851A25-2863-4B0C-9924-9A203E260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58" r="21601" b="-58"/>
          <a:stretch/>
        </p:blipFill>
        <p:spPr>
          <a:xfrm>
            <a:off x="4932040" y="-10269"/>
            <a:ext cx="5012463" cy="5164038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" y="6"/>
            <a:ext cx="6745991" cy="52603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1040" y="385924"/>
            <a:ext cx="5127104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Miksi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meidän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tiedekuntaan</a:t>
            </a:r>
            <a:r>
              <a:rPr lang="en-US" sz="2400" dirty="0">
                <a:solidFill>
                  <a:srgbClr val="006699"/>
                </a:solidFill>
              </a:rPr>
              <a:t>?</a:t>
            </a: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DA82A601-9BD9-4369-A2BF-4A1332F84D27}"/>
              </a:ext>
            </a:extLst>
          </p:cNvPr>
          <p:cNvSpPr txBox="1">
            <a:spLocks/>
          </p:cNvSpPr>
          <p:nvPr/>
        </p:nvSpPr>
        <p:spPr>
          <a:xfrm>
            <a:off x="741039" y="1005275"/>
            <a:ext cx="4623049" cy="3582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spcBef>
                <a:spcPts val="384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2pPr>
            <a:lvl3pPr marL="396000" indent="-1800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3pPr>
            <a:lvl4pPr marL="648000" indent="-1440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300" kern="1200">
                <a:solidFill>
                  <a:srgbClr val="2F2F2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fi-FI" b="1">
                <a:solidFill>
                  <a:srgbClr val="006699"/>
                </a:solidFill>
              </a:rPr>
              <a:t>Taiteiden tiedekuntaan:</a:t>
            </a:r>
          </a:p>
          <a:p>
            <a:r>
              <a:rPr lang="fi-FI"/>
              <a:t>Meillä </a:t>
            </a:r>
            <a:r>
              <a:rPr lang="fi-FI" b="1"/>
              <a:t>taide ja tiede </a:t>
            </a:r>
            <a:r>
              <a:rPr lang="fi-FI"/>
              <a:t>kohtaavat. Käytössämme ovat erityisen hyvät </a:t>
            </a:r>
            <a:r>
              <a:rPr lang="fi-FI" b="1"/>
              <a:t>opetustilat</a:t>
            </a:r>
            <a:r>
              <a:rPr lang="fi-FI"/>
              <a:t>. Opetuksessa on vahvasti mukana </a:t>
            </a:r>
            <a:r>
              <a:rPr lang="fi-FI" b="1"/>
              <a:t>työelämälähtöisyys</a:t>
            </a:r>
            <a:r>
              <a:rPr lang="fi-FI"/>
              <a:t>. </a:t>
            </a:r>
          </a:p>
          <a:p>
            <a:endParaRPr lang="fi-FI"/>
          </a:p>
          <a:p>
            <a:pPr indent="0"/>
            <a:r>
              <a:rPr lang="fi-FI" b="1">
                <a:solidFill>
                  <a:srgbClr val="006699"/>
                </a:solidFill>
              </a:rPr>
              <a:t>Yhteiskuntatieteiden tiedekuntaan:</a:t>
            </a:r>
          </a:p>
          <a:p>
            <a:r>
              <a:rPr lang="fi-FI" b="1"/>
              <a:t>Työelämän kanssa yhdessä toteutetut oppimisympäristöt</a:t>
            </a:r>
            <a:r>
              <a:rPr lang="fi-FI"/>
              <a:t>: sosiaalityön käytännön jaksot, matkailututkimuksen kenttäkurssit ja harjoittelut, johtamisen yritysten kanssa tehtävät case-harjoitukset, johtamisen psykologian pienryhmäoppiminen todellisiin työelämän tilanteisiin, hallintotieteen kehittämistehtävät, politiikkatieteiden ja sosiologian mentorointiohjelma.</a:t>
            </a:r>
          </a:p>
          <a:p>
            <a:pPr indent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317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38">
            <a:extLst>
              <a:ext uri="{FF2B5EF4-FFF2-40B4-BE49-F238E27FC236}">
                <a16:creationId xmlns:a16="http://schemas.microsoft.com/office/drawing/2014/main" id="{97E32EBD-A1BF-4E22-BBBC-C46640E3D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10800000">
            <a:off x="-69156" y="-27193"/>
            <a:ext cx="5396154" cy="5155241"/>
          </a:xfrm>
          <a:prstGeom prst="rect">
            <a:avLst/>
          </a:prstGeom>
        </p:spPr>
      </p:pic>
      <p:sp>
        <p:nvSpPr>
          <p:cNvPr id="22" name="Otsikko 1">
            <a:extLst>
              <a:ext uri="{FF2B5EF4-FFF2-40B4-BE49-F238E27FC236}">
                <a16:creationId xmlns:a16="http://schemas.microsoft.com/office/drawing/2014/main" id="{3EA5C1DF-466B-4B6B-B773-1659D1A87B48}"/>
              </a:ext>
            </a:extLst>
          </p:cNvPr>
          <p:cNvSpPr txBox="1">
            <a:spLocks/>
          </p:cNvSpPr>
          <p:nvPr/>
        </p:nvSpPr>
        <p:spPr>
          <a:xfrm>
            <a:off x="876118" y="1419622"/>
            <a:ext cx="2481353" cy="121058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500" b="1" kern="1200" cap="all">
                <a:solidFill>
                  <a:srgbClr val="28CAF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/>
              <a:t>KIITOS!</a:t>
            </a:r>
          </a:p>
        </p:txBody>
      </p:sp>
      <p:sp>
        <p:nvSpPr>
          <p:cNvPr id="23" name="Rectangle 29" descr="Lapin yliopiston verkkosivun osoite on ulapland.fi">
            <a:extLst>
              <a:ext uri="{FF2B5EF4-FFF2-40B4-BE49-F238E27FC236}">
                <a16:creationId xmlns:a16="http://schemas.microsoft.com/office/drawing/2014/main" id="{91B2C08D-FD18-4FB2-9544-845FDA26F604}"/>
              </a:ext>
            </a:extLst>
          </p:cNvPr>
          <p:cNvSpPr/>
          <p:nvPr/>
        </p:nvSpPr>
        <p:spPr>
          <a:xfrm>
            <a:off x="876118" y="3245509"/>
            <a:ext cx="2235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28CA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ulapland.fi</a:t>
            </a:r>
            <a:endParaRPr lang="fi-FI" sz="3600" b="1" dirty="0">
              <a:solidFill>
                <a:srgbClr val="28CAF0"/>
              </a:solidFill>
            </a:endParaRPr>
          </a:p>
        </p:txBody>
      </p:sp>
      <p:grpSp>
        <p:nvGrpSpPr>
          <p:cNvPr id="24" name="Ryhmitä 27" descr="Seuraa meitä somessa: Facebook, Twitter, YouTube osoitteessa /ulapland. Opiskelijaelämää-blogi osoitteessa lapinyliopisto.blogspot.fi. Instagram-tilin käyttäjätunnus @universityoflapland.">
            <a:extLst>
              <a:ext uri="{FF2B5EF4-FFF2-40B4-BE49-F238E27FC236}">
                <a16:creationId xmlns:a16="http://schemas.microsoft.com/office/drawing/2014/main" id="{6FC43CB6-769B-48A1-B547-5D06184F80ED}"/>
              </a:ext>
            </a:extLst>
          </p:cNvPr>
          <p:cNvGrpSpPr/>
          <p:nvPr/>
        </p:nvGrpSpPr>
        <p:grpSpPr>
          <a:xfrm>
            <a:off x="4716016" y="313011"/>
            <a:ext cx="4077846" cy="4517477"/>
            <a:chOff x="3892624" y="866776"/>
            <a:chExt cx="2024562" cy="2182098"/>
          </a:xfrm>
        </p:grpSpPr>
        <p:pic>
          <p:nvPicPr>
            <p:cNvPr id="31" name="Kuva 32">
              <a:extLst>
                <a:ext uri="{FF2B5EF4-FFF2-40B4-BE49-F238E27FC236}">
                  <a16:creationId xmlns:a16="http://schemas.microsoft.com/office/drawing/2014/main" id="{7B4A6DE5-6054-4B46-886D-86FFC4BA5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8815" y="866776"/>
              <a:ext cx="1924183" cy="2182098"/>
            </a:xfrm>
            <a:prstGeom prst="rect">
              <a:avLst/>
            </a:prstGeom>
          </p:spPr>
        </p:pic>
        <p:sp>
          <p:nvSpPr>
            <p:cNvPr id="32" name="Tekstiruutu 33" descr="Seuraa meitä somessa.">
              <a:extLst>
                <a:ext uri="{FF2B5EF4-FFF2-40B4-BE49-F238E27FC236}">
                  <a16:creationId xmlns:a16="http://schemas.microsoft.com/office/drawing/2014/main" id="{BB7FACC3-0C62-4668-BDD7-292FA2E1BD54}"/>
                </a:ext>
              </a:extLst>
            </p:cNvPr>
            <p:cNvSpPr txBox="1"/>
            <p:nvPr/>
          </p:nvSpPr>
          <p:spPr>
            <a:xfrm>
              <a:off x="3892624" y="1328504"/>
              <a:ext cx="2024562" cy="238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cap="all" spc="300" dirty="0">
                  <a:solidFill>
                    <a:schemeClr val="bg1"/>
                  </a:solidFill>
                  <a:latin typeface="+mj-lt"/>
                </a:rPr>
                <a:t>SEURAA MEITÄ SOMESSA:</a:t>
              </a:r>
            </a:p>
            <a:p>
              <a:pPr algn="ctr"/>
              <a:endParaRPr lang="fi-FI" sz="1100" b="1" cap="all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3" name="Group 6">
            <a:extLst>
              <a:ext uri="{FF2B5EF4-FFF2-40B4-BE49-F238E27FC236}">
                <a16:creationId xmlns:a16="http://schemas.microsoft.com/office/drawing/2014/main" id="{644617F4-6BB0-4870-AA37-723FD4A20BD6}"/>
              </a:ext>
            </a:extLst>
          </p:cNvPr>
          <p:cNvGrpSpPr/>
          <p:nvPr/>
        </p:nvGrpSpPr>
        <p:grpSpPr>
          <a:xfrm>
            <a:off x="5246328" y="1702285"/>
            <a:ext cx="3219753" cy="1916607"/>
            <a:chOff x="4943645" y="1699973"/>
            <a:chExt cx="3219753" cy="1916607"/>
          </a:xfrm>
        </p:grpSpPr>
        <p:sp>
          <p:nvSpPr>
            <p:cNvPr id="34" name="Rectangle 18" descr="Lapin yliopiston Facebookin, Twitterin ja Youtuben osoite on /ulapland.">
              <a:extLst>
                <a:ext uri="{FF2B5EF4-FFF2-40B4-BE49-F238E27FC236}">
                  <a16:creationId xmlns:a16="http://schemas.microsoft.com/office/drawing/2014/main" id="{99CA58CF-C9F5-4012-87C5-F2CB54667CE0}"/>
                </a:ext>
              </a:extLst>
            </p:cNvPr>
            <p:cNvSpPr/>
            <p:nvPr/>
          </p:nvSpPr>
          <p:spPr>
            <a:xfrm>
              <a:off x="6764018" y="2478282"/>
              <a:ext cx="122501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/</a:t>
              </a:r>
              <a:r>
                <a:rPr lang="en-US" sz="1600" b="1" dirty="0" err="1">
                  <a:solidFill>
                    <a:schemeClr val="bg1"/>
                  </a:solidFill>
                </a:rPr>
                <a:t>ulapland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19" descr="Opiskelijaelämää Lapin yliopistossa -blogin osoite on lapinyliopisto.blogspot.fi">
              <a:extLst>
                <a:ext uri="{FF2B5EF4-FFF2-40B4-BE49-F238E27FC236}">
                  <a16:creationId xmlns:a16="http://schemas.microsoft.com/office/drawing/2014/main" id="{2B6CD462-C6D2-4928-9906-B1CF5DCBB971}"/>
                </a:ext>
              </a:extLst>
            </p:cNvPr>
            <p:cNvSpPr/>
            <p:nvPr/>
          </p:nvSpPr>
          <p:spPr>
            <a:xfrm>
              <a:off x="5233365" y="2899273"/>
              <a:ext cx="293003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lapinyliopisto.blogspot.fi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20" descr="Lapin yliopiston Instagram-tilin käyttäjätunnus on @universityoflapland">
              <a:extLst>
                <a:ext uri="{FF2B5EF4-FFF2-40B4-BE49-F238E27FC236}">
                  <a16:creationId xmlns:a16="http://schemas.microsoft.com/office/drawing/2014/main" id="{87F49401-9D27-403B-8BDA-EC2B17572AA4}"/>
                </a:ext>
              </a:extLst>
            </p:cNvPr>
            <p:cNvSpPr/>
            <p:nvPr/>
          </p:nvSpPr>
          <p:spPr>
            <a:xfrm>
              <a:off x="5214705" y="1699973"/>
              <a:ext cx="247510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@</a:t>
              </a:r>
              <a:r>
                <a:rPr lang="en-US" sz="1600" b="1" dirty="0" err="1">
                  <a:solidFill>
                    <a:schemeClr val="bg1"/>
                  </a:solidFill>
                </a:rPr>
                <a:t>universityoflapland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37" name="Picture 24" descr="Facebookin logo">
              <a:hlinkClick r:id="rId6"/>
              <a:extLst>
                <a:ext uri="{FF2B5EF4-FFF2-40B4-BE49-F238E27FC236}">
                  <a16:creationId xmlns:a16="http://schemas.microsoft.com/office/drawing/2014/main" id="{72E17A0D-31A7-4E36-BCA2-03E63DB0C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646" y="2521098"/>
              <a:ext cx="281615" cy="281615"/>
            </a:xfrm>
            <a:prstGeom prst="rect">
              <a:avLst/>
            </a:prstGeom>
          </p:spPr>
        </p:pic>
        <p:pic>
          <p:nvPicPr>
            <p:cNvPr id="38" name="Picture 26" descr="YouTuben logo">
              <a:hlinkClick r:id="rId8"/>
              <a:extLst>
                <a:ext uri="{FF2B5EF4-FFF2-40B4-BE49-F238E27FC236}">
                  <a16:creationId xmlns:a16="http://schemas.microsoft.com/office/drawing/2014/main" id="{E3EC3D14-8F02-42F9-98A2-2691964C5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8241" y="2515016"/>
              <a:ext cx="394261" cy="281615"/>
            </a:xfrm>
            <a:prstGeom prst="rect">
              <a:avLst/>
            </a:prstGeom>
          </p:spPr>
        </p:pic>
        <p:pic>
          <p:nvPicPr>
            <p:cNvPr id="40" name="Picture 27" descr="Instagramin logo">
              <a:hlinkClick r:id="rId10"/>
              <a:extLst>
                <a:ext uri="{FF2B5EF4-FFF2-40B4-BE49-F238E27FC236}">
                  <a16:creationId xmlns:a16="http://schemas.microsoft.com/office/drawing/2014/main" id="{AF07D1DF-AC29-4266-82E5-2E6BAC9E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7184" y="1753160"/>
              <a:ext cx="281615" cy="281615"/>
            </a:xfrm>
            <a:prstGeom prst="rect">
              <a:avLst/>
            </a:prstGeom>
          </p:spPr>
        </p:pic>
        <p:pic>
          <p:nvPicPr>
            <p:cNvPr id="41" name="Picture 28" descr="Blogger-blogipalvelun logo">
              <a:hlinkClick r:id="rId12"/>
              <a:extLst>
                <a:ext uri="{FF2B5EF4-FFF2-40B4-BE49-F238E27FC236}">
                  <a16:creationId xmlns:a16="http://schemas.microsoft.com/office/drawing/2014/main" id="{0553F20B-2808-478D-9FDB-0DF6545D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645" y="2921431"/>
              <a:ext cx="281615" cy="281615"/>
            </a:xfrm>
            <a:prstGeom prst="rect">
              <a:avLst/>
            </a:prstGeom>
          </p:spPr>
        </p:pic>
        <p:pic>
          <p:nvPicPr>
            <p:cNvPr id="42" name="Graphic 1">
              <a:extLst>
                <a:ext uri="{FF2B5EF4-FFF2-40B4-BE49-F238E27FC236}">
                  <a16:creationId xmlns:a16="http://schemas.microsoft.com/office/drawing/2014/main" id="{4DD1DF64-6276-471D-ABFE-8FC23B764D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53441" y="2120964"/>
              <a:ext cx="257724" cy="295740"/>
            </a:xfrm>
            <a:prstGeom prst="rect">
              <a:avLst/>
            </a:prstGeom>
          </p:spPr>
        </p:pic>
        <p:sp>
          <p:nvSpPr>
            <p:cNvPr id="43" name="Rectangle 21" descr="Lapin yliopiston Instagram-tilin käyttäjätunnus on @universityoflapland">
              <a:extLst>
                <a:ext uri="{FF2B5EF4-FFF2-40B4-BE49-F238E27FC236}">
                  <a16:creationId xmlns:a16="http://schemas.microsoft.com/office/drawing/2014/main" id="{3EA3F344-5AB3-4D70-B90A-88C6E3E84FBC}"/>
                </a:ext>
              </a:extLst>
            </p:cNvPr>
            <p:cNvSpPr/>
            <p:nvPr/>
          </p:nvSpPr>
          <p:spPr>
            <a:xfrm>
              <a:off x="5223933" y="2096306"/>
              <a:ext cx="13452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@ulapland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Graphic 2">
              <a:extLst>
                <a:ext uri="{FF2B5EF4-FFF2-40B4-BE49-F238E27FC236}">
                  <a16:creationId xmlns:a16="http://schemas.microsoft.com/office/drawing/2014/main" id="{3B7F4F28-9F3B-4F63-B0E1-482E65FF6B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501601" y="2534881"/>
              <a:ext cx="249205" cy="254604"/>
            </a:xfrm>
            <a:prstGeom prst="rect">
              <a:avLst/>
            </a:prstGeom>
          </p:spPr>
        </p:pic>
        <p:pic>
          <p:nvPicPr>
            <p:cNvPr id="45" name="Graphic 3">
              <a:extLst>
                <a:ext uri="{FF2B5EF4-FFF2-40B4-BE49-F238E27FC236}">
                  <a16:creationId xmlns:a16="http://schemas.microsoft.com/office/drawing/2014/main" id="{8C2C00C7-7063-4F61-8193-B0C2CDF7C0C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805482" y="2514797"/>
              <a:ext cx="611714" cy="265524"/>
            </a:xfrm>
            <a:prstGeom prst="rect">
              <a:avLst/>
            </a:prstGeom>
          </p:spPr>
        </p:pic>
        <p:pic>
          <p:nvPicPr>
            <p:cNvPr id="46" name="Graphic 5">
              <a:extLst>
                <a:ext uri="{FF2B5EF4-FFF2-40B4-BE49-F238E27FC236}">
                  <a16:creationId xmlns:a16="http://schemas.microsoft.com/office/drawing/2014/main" id="{1C3B6B90-ECD3-4E19-8F52-69B02C4DCA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953441" y="3301201"/>
              <a:ext cx="272927" cy="272654"/>
            </a:xfrm>
            <a:prstGeom prst="rect">
              <a:avLst/>
            </a:prstGeom>
          </p:spPr>
        </p:pic>
        <p:sp>
          <p:nvSpPr>
            <p:cNvPr id="47" name="Rectangle 22" descr="Opiskelijaelämää Lapin yliopistossa -blogin osoite on lapinyliopisto.blogspot.fi">
              <a:extLst>
                <a:ext uri="{FF2B5EF4-FFF2-40B4-BE49-F238E27FC236}">
                  <a16:creationId xmlns:a16="http://schemas.microsoft.com/office/drawing/2014/main" id="{96842676-24BA-47BE-8882-9E83374D8BA2}"/>
                </a:ext>
              </a:extLst>
            </p:cNvPr>
            <p:cNvSpPr/>
            <p:nvPr/>
          </p:nvSpPr>
          <p:spPr>
            <a:xfrm>
              <a:off x="5233365" y="3278026"/>
              <a:ext cx="24377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University of Lapland</a:t>
              </a:r>
              <a:endParaRPr lang="fi-FI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4774" y="410968"/>
            <a:ext cx="6337426" cy="4753069"/>
          </a:xfrm>
          <a:prstGeom prst="rect">
            <a:avLst/>
          </a:prstGeom>
        </p:spPr>
      </p:pic>
      <p:sp>
        <p:nvSpPr>
          <p:cNvPr id="12" name="Otsikko 1" descr="Lapin yliopisto lukuina:"/>
          <p:cNvSpPr>
            <a:spLocks noGrp="1"/>
          </p:cNvSpPr>
          <p:nvPr>
            <p:ph type="title"/>
          </p:nvPr>
        </p:nvSpPr>
        <p:spPr>
          <a:xfrm>
            <a:off x="365456" y="906620"/>
            <a:ext cx="2445151" cy="1152128"/>
          </a:xfrm>
        </p:spPr>
        <p:txBody>
          <a:bodyPr/>
          <a:lstStyle/>
          <a:p>
            <a:r>
              <a:rPr lang="en-US" sz="2400" dirty="0">
                <a:solidFill>
                  <a:srgbClr val="006699"/>
                </a:solidFill>
              </a:rPr>
              <a:t>Lapin yliopisto </a:t>
            </a:r>
            <a:r>
              <a:rPr lang="en-US" sz="2400" dirty="0" err="1">
                <a:solidFill>
                  <a:srgbClr val="006699"/>
                </a:solidFill>
              </a:rPr>
              <a:t>lukuina</a:t>
            </a:r>
            <a:r>
              <a:rPr lang="en-US" sz="2400" dirty="0">
                <a:solidFill>
                  <a:srgbClr val="006699"/>
                </a:solidFill>
              </a:rPr>
              <a:t>: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3175483-4409-417A-BE23-C34DD79B4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678015"/>
            <a:ext cx="5170377" cy="39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50A51-223A-4B01-A7F0-F458B97AE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385924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1005275"/>
            <a:ext cx="3598549" cy="4138225"/>
          </a:xfrm>
        </p:spPr>
        <p:txBody>
          <a:bodyPr>
            <a:noAutofit/>
          </a:bodyPr>
          <a:lstStyle/>
          <a:p>
            <a:pPr indent="0"/>
            <a:r>
              <a:rPr lang="fi-FI" dirty="0"/>
              <a:t>Vahvuuksiamme ovat mm. kasvatus, koulutus, oppiminen ja opettajuus pohjoisissa yhteisöissä sekä lasten ja nuorten hyvinvointi pohjoisen alueella.</a:t>
            </a:r>
          </a:p>
          <a:p>
            <a:pPr indent="0"/>
            <a:endParaRPr lang="fi-FI" dirty="0"/>
          </a:p>
          <a:p>
            <a:pPr indent="0"/>
            <a:r>
              <a:rPr lang="fi-FI" dirty="0"/>
              <a:t>Kasvatustieteissä tutkitaan mm. aikuisten oppimista, työelämää ja hyvinvointia sekä harvaan asuttujen alueiden koulutusta ja inklusiivista kasvatusta.</a:t>
            </a:r>
          </a:p>
          <a:p>
            <a:pPr indent="0"/>
            <a:endParaRPr lang="fi-FI" dirty="0"/>
          </a:p>
          <a:p>
            <a:pPr indent="0"/>
            <a:r>
              <a:rPr lang="fi-FI" dirty="0"/>
              <a:t>Meillä voit suuntautua kestävyyskasvatukseen!</a:t>
            </a:r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sz="2000" dirty="0">
              <a:solidFill>
                <a:schemeClr val="tx1"/>
              </a:solidFill>
            </a:endParaRPr>
          </a:p>
          <a:p>
            <a:endParaRPr lang="en-US" sz="2000" b="1" dirty="0">
              <a:latin typeface="Gudea" panose="02000000000000000000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956376" cy="7263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817972"/>
            <a:ext cx="750336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r>
              <a:rPr lang="en-US" sz="2400" dirty="0">
                <a:solidFill>
                  <a:srgbClr val="006699"/>
                </a:solidFill>
              </a:rPr>
              <a:t> 1/2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437323"/>
            <a:ext cx="8943528" cy="40147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b="1" dirty="0" err="1"/>
              <a:t>Kasvatusalan</a:t>
            </a:r>
            <a:r>
              <a:rPr lang="en-US" sz="1800" b="1" dirty="0"/>
              <a:t> </a:t>
            </a:r>
            <a:r>
              <a:rPr lang="en-US" sz="1800" b="1" dirty="0" err="1"/>
              <a:t>kandidaatti</a:t>
            </a:r>
            <a:r>
              <a:rPr lang="en-US" sz="1800" b="1" dirty="0"/>
              <a:t>- ja </a:t>
            </a:r>
            <a:r>
              <a:rPr lang="en-US" sz="1800" b="1" dirty="0" err="1"/>
              <a:t>maisteriohjelma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Kasvatustiede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Aikuiskasvatustiede</a:t>
            </a:r>
            <a:r>
              <a:rPr lang="en-US" sz="1500" dirty="0"/>
              <a:t> </a:t>
            </a:r>
            <a:endParaRPr lang="en-US" sz="1500" dirty="0">
              <a:ea typeface="Calibri"/>
              <a:cs typeface="Calibri"/>
            </a:endParaRPr>
          </a:p>
          <a:p>
            <a:pPr indent="0"/>
            <a:r>
              <a:rPr lang="en-US" sz="1500" dirty="0"/>
              <a:t>&gt; </a:t>
            </a:r>
            <a:r>
              <a:rPr lang="en-US" sz="1500" dirty="0" err="1"/>
              <a:t>pääaine</a:t>
            </a:r>
            <a:r>
              <a:rPr lang="en-US" sz="1500" dirty="0"/>
              <a:t> </a:t>
            </a:r>
            <a:r>
              <a:rPr lang="en-US" sz="1500" dirty="0" err="1"/>
              <a:t>valitaan</a:t>
            </a:r>
            <a:r>
              <a:rPr lang="en-US" sz="1500" dirty="0"/>
              <a:t> </a:t>
            </a:r>
            <a:r>
              <a:rPr lang="en-US" sz="1500" dirty="0" err="1"/>
              <a:t>opintojen</a:t>
            </a:r>
            <a:r>
              <a:rPr lang="en-US" sz="1500" dirty="0"/>
              <a:t> </a:t>
            </a:r>
            <a:r>
              <a:rPr lang="en-US" sz="1500" dirty="0" err="1"/>
              <a:t>aikana</a:t>
            </a:r>
            <a:br>
              <a:rPr lang="en-US" sz="1500" dirty="0"/>
            </a:br>
            <a:endParaRPr lang="en-US" sz="800" dirty="0"/>
          </a:p>
          <a:p>
            <a:pPr indent="0"/>
            <a:endParaRPr lang="fi-FI" sz="1500" b="1" dirty="0"/>
          </a:p>
          <a:p>
            <a:pPr indent="0"/>
            <a:r>
              <a:rPr lang="fi-FI" sz="1800" b="1" dirty="0"/>
              <a:t>Kestävyyskasvatuksen kandidaatti- ja maisteriohjelma </a:t>
            </a:r>
          </a:p>
          <a:p>
            <a:pPr indent="-360000"/>
            <a:endParaRPr lang="en-US" sz="1500" b="1" dirty="0"/>
          </a:p>
          <a:p>
            <a:pPr indent="-359410"/>
            <a:r>
              <a:rPr lang="en-US" sz="1500" b="1" dirty="0" err="1"/>
              <a:t>Tulevaisuuden</a:t>
            </a:r>
            <a:r>
              <a:rPr lang="en-US" sz="1500" b="1" dirty="0"/>
              <a:t> </a:t>
            </a:r>
            <a:r>
              <a:rPr lang="en-US" sz="1500" b="1" dirty="0" err="1"/>
              <a:t>työtehtäviä</a:t>
            </a:r>
            <a:r>
              <a:rPr lang="en-US" sz="1500" b="1" dirty="0"/>
              <a:t> mm.</a:t>
            </a:r>
            <a:endParaRPr lang="en-US" sz="1500" b="1" dirty="0">
              <a:ea typeface="Calibri"/>
              <a:cs typeface="Calibri"/>
            </a:endParaRPr>
          </a:p>
          <a:p>
            <a:pPr marL="0" lvl="1" indent="0">
              <a:buNone/>
            </a:pPr>
            <a:r>
              <a:rPr lang="en-US" sz="1500" dirty="0" err="1"/>
              <a:t>Kouluttaja</a:t>
            </a:r>
            <a:r>
              <a:rPr lang="en-US" sz="1500" dirty="0"/>
              <a:t>, </a:t>
            </a:r>
            <a:r>
              <a:rPr lang="en-US" sz="1500" dirty="0" err="1"/>
              <a:t>henkilöstösuunnittelija</a:t>
            </a:r>
            <a:r>
              <a:rPr lang="en-US" sz="1500" dirty="0"/>
              <a:t>, </a:t>
            </a:r>
            <a:r>
              <a:rPr lang="en-US" sz="1500" dirty="0" err="1"/>
              <a:t>johtava</a:t>
            </a:r>
            <a:r>
              <a:rPr lang="en-US" sz="1500" dirty="0"/>
              <a:t> </a:t>
            </a:r>
            <a:r>
              <a:rPr lang="en-US" sz="1500" dirty="0" err="1"/>
              <a:t>työvoimaneuvoja</a:t>
            </a:r>
            <a:r>
              <a:rPr lang="en-US" sz="1500" dirty="0"/>
              <a:t>, </a:t>
            </a:r>
            <a:r>
              <a:rPr lang="en-US" sz="1500" dirty="0" err="1"/>
              <a:t>mediakasvattaja</a:t>
            </a:r>
            <a:r>
              <a:rPr lang="en-US" sz="1500" dirty="0"/>
              <a:t>, </a:t>
            </a:r>
            <a:br>
              <a:rPr lang="en-US" sz="1500" dirty="0"/>
            </a:br>
            <a:r>
              <a:rPr lang="en-US" sz="1500" dirty="0" err="1"/>
              <a:t>opintopäällikkö</a:t>
            </a:r>
            <a:r>
              <a:rPr lang="en-US" sz="1500" dirty="0"/>
              <a:t>, </a:t>
            </a:r>
            <a:r>
              <a:rPr lang="en-US" sz="1500" dirty="0" err="1"/>
              <a:t>koulutussuunnittelija</a:t>
            </a:r>
            <a:r>
              <a:rPr lang="en-US" sz="1500" dirty="0"/>
              <a:t>, </a:t>
            </a:r>
            <a:r>
              <a:rPr lang="en-US" sz="1500" dirty="0" err="1"/>
              <a:t>tutkija</a:t>
            </a:r>
            <a:endParaRPr lang="en-US" sz="2000" b="1" dirty="0">
              <a:latin typeface="Gudea" panose="02000000000000000000" pitchFamily="50" charset="0"/>
            </a:endParaRPr>
          </a:p>
          <a:p>
            <a:pPr indent="0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883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961988"/>
            <a:ext cx="6639272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koulutusohjelmat</a:t>
            </a:r>
            <a:r>
              <a:rPr lang="en-US" sz="2400" dirty="0">
                <a:solidFill>
                  <a:srgbClr val="006699"/>
                </a:solidFill>
              </a:rPr>
              <a:t> 2/2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707654"/>
            <a:ext cx="8943528" cy="331236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0"/>
            <a:r>
              <a:rPr lang="fi-FI" sz="1800" b="1" dirty="0"/>
              <a:t>Luokanopettajan kandidaatti- ja maisteriohjelma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Kestävyys- ja luontokasvatuksen suuntautumisvaihtoehto </a:t>
            </a:r>
            <a:br>
              <a:rPr lang="fi-FI" dirty="0"/>
            </a:br>
            <a:r>
              <a:rPr lang="fi-FI" dirty="0"/>
              <a:t>on mahdollista valita opintojen alussa</a:t>
            </a:r>
          </a:p>
          <a:p>
            <a:pPr indent="0"/>
            <a:br>
              <a:rPr lang="fi-FI" b="1" dirty="0"/>
            </a:br>
            <a:r>
              <a:rPr lang="fi-FI" sz="1800" b="1" dirty="0"/>
              <a:t>Erityisopettajan kandidaatti- ja maisteriohjelma</a:t>
            </a:r>
            <a:endParaRPr lang="fi-FI" b="1" dirty="0">
              <a:highlight>
                <a:srgbClr val="FFFF00"/>
              </a:highlight>
            </a:endParaRPr>
          </a:p>
          <a:p>
            <a:pPr indent="0"/>
            <a:endParaRPr lang="fi-FI" sz="1800" b="1" dirty="0"/>
          </a:p>
          <a:p>
            <a:r>
              <a:rPr lang="en-US" b="1" dirty="0" err="1"/>
              <a:t>Tulevaisuuden</a:t>
            </a:r>
            <a:r>
              <a:rPr lang="en-US" b="1" dirty="0"/>
              <a:t> </a:t>
            </a:r>
            <a:r>
              <a:rPr lang="en-US" b="1" dirty="0" err="1"/>
              <a:t>työtehtäviä</a:t>
            </a:r>
            <a:r>
              <a:rPr lang="en-US" b="1" dirty="0"/>
              <a:t> mm.</a:t>
            </a:r>
          </a:p>
          <a:p>
            <a:r>
              <a:rPr lang="en-US" dirty="0" err="1">
                <a:latin typeface="+mj-lt"/>
              </a:rPr>
              <a:t>Luokanopettaja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erityisopettaja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erityisluokanopettaja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kouluttaja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aineenopettaja</a:t>
            </a:r>
            <a:r>
              <a:rPr 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7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81000" y="843558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Kasvatustieteiden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sivuainetarjonta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1000" y="1851670"/>
            <a:ext cx="8511480" cy="3168352"/>
          </a:xfrm>
        </p:spPr>
        <p:txBody>
          <a:bodyPr numCol="2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Erityispedagogiikka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Globaalikasvatus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Kasvatuspsykologia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Koulutusjohtaminen</a:t>
            </a:r>
            <a:r>
              <a:rPr lang="en-US" dirty="0">
                <a:latin typeface="+mj-lt"/>
              </a:rPr>
              <a:t> ja </a:t>
            </a:r>
            <a:r>
              <a:rPr lang="en-US" dirty="0" err="1">
                <a:latin typeface="+mj-lt"/>
              </a:rPr>
              <a:t>opetushallinto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Media ja digitaalinen teknologia </a:t>
            </a:r>
            <a:br>
              <a:rPr lang="fi-FI" dirty="0"/>
            </a:br>
            <a:r>
              <a:rPr lang="fi-FI" dirty="0"/>
              <a:t>opetuksessa ja oppimisessa</a:t>
            </a: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Sukupuolentutkimus</a:t>
            </a:r>
            <a:endParaRPr lang="en-US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pPr marL="0" lvl="1" indent="0">
              <a:buNone/>
            </a:pPr>
            <a:r>
              <a:rPr lang="fi-FI" dirty="0">
                <a:latin typeface="+mj-lt"/>
              </a:rPr>
              <a:t>Luokanopettajakoulutuksessa on lisäksi oma sivuainetarjonta, joka on tarjolla ainoastaan luokanopettajaopiskelijoille, mm.</a:t>
            </a:r>
          </a:p>
          <a:p>
            <a:pPr marL="268288" lvl="1" indent="-268288"/>
            <a:r>
              <a:rPr lang="fi-FI" dirty="0">
                <a:latin typeface="+mj-lt"/>
              </a:rPr>
              <a:t>Esi- ja alkuopetus</a:t>
            </a:r>
          </a:p>
          <a:p>
            <a:pPr marL="268288" lvl="1" indent="-268288"/>
            <a:r>
              <a:rPr lang="fi-FI" dirty="0">
                <a:latin typeface="+mj-lt"/>
              </a:rPr>
              <a:t>Historia</a:t>
            </a:r>
          </a:p>
          <a:p>
            <a:pPr marL="268288" lvl="1" indent="-268288"/>
            <a:r>
              <a:rPr lang="fi-FI" dirty="0">
                <a:latin typeface="+mj-lt"/>
              </a:rPr>
              <a:t>Musiikki </a:t>
            </a:r>
          </a:p>
          <a:p>
            <a:pPr marL="268288" lvl="1" indent="-268288"/>
            <a:r>
              <a:rPr lang="fi-FI" dirty="0">
                <a:latin typeface="+mj-lt"/>
              </a:rPr>
              <a:t>Liikunta</a:t>
            </a:r>
          </a:p>
          <a:p>
            <a:pPr marL="268288" lvl="1" indent="-268288"/>
            <a:r>
              <a:rPr lang="fi-FI" dirty="0">
                <a:latin typeface="+mj-lt"/>
              </a:rPr>
              <a:t>Käsityö</a:t>
            </a:r>
          </a:p>
          <a:p>
            <a:pPr marL="268288" lvl="1" indent="-268288"/>
            <a:r>
              <a:rPr lang="fi-FI" dirty="0">
                <a:latin typeface="+mj-lt"/>
              </a:rPr>
              <a:t>Kuvataide</a:t>
            </a:r>
          </a:p>
          <a:p>
            <a:pPr marL="0" lvl="1" indent="0">
              <a:buNone/>
            </a:pPr>
            <a:endParaRPr lang="fi-FI" dirty="0">
              <a:latin typeface="+mj-lt"/>
            </a:endParaRP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528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>
            <a:extLst>
              <a:ext uri="{FF2B5EF4-FFF2-40B4-BE49-F238E27FC236}">
                <a16:creationId xmlns:a16="http://schemas.microsoft.com/office/drawing/2014/main" id="{CEAAD2F3-BBAB-446F-ACE5-6C91979AC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87" y="0"/>
            <a:ext cx="4161513" cy="5148263"/>
          </a:xfrm>
          <a:prstGeom prst="rect">
            <a:avLst/>
          </a:prstGeom>
        </p:spPr>
      </p:pic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775"/>
            <a:ext cx="6732240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7024" y="457932"/>
            <a:ext cx="4983088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tiedekunta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7024" y="1077283"/>
            <a:ext cx="3902968" cy="3582699"/>
          </a:xfrm>
        </p:spPr>
        <p:txBody>
          <a:bodyPr>
            <a:noAutofit/>
          </a:bodyPr>
          <a:lstStyle/>
          <a:p>
            <a:r>
              <a:rPr lang="en-US" dirty="0" err="1"/>
              <a:t>Kansainvälistä</a:t>
            </a:r>
            <a:r>
              <a:rPr lang="en-US" dirty="0"/>
              <a:t> ja </a:t>
            </a:r>
            <a:r>
              <a:rPr lang="en-US" dirty="0" err="1"/>
              <a:t>oikeudellisten</a:t>
            </a:r>
            <a:r>
              <a:rPr lang="en-US" dirty="0"/>
              <a:t> </a:t>
            </a:r>
            <a:r>
              <a:rPr lang="en-US" dirty="0" err="1"/>
              <a:t>käytäntöjen</a:t>
            </a:r>
            <a:r>
              <a:rPr lang="en-US" dirty="0"/>
              <a:t> </a:t>
            </a:r>
            <a:r>
              <a:rPr lang="en-US" dirty="0" err="1"/>
              <a:t>suuntaan</a:t>
            </a:r>
            <a:r>
              <a:rPr lang="en-US" dirty="0"/>
              <a:t> </a:t>
            </a:r>
            <a:r>
              <a:rPr lang="en-US" dirty="0" err="1"/>
              <a:t>painottunutta</a:t>
            </a:r>
            <a:r>
              <a:rPr lang="en-US" dirty="0"/>
              <a:t> </a:t>
            </a:r>
            <a:r>
              <a:rPr lang="en-US" dirty="0" err="1"/>
              <a:t>ammattiosaamista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fi-FI" dirty="0"/>
              <a:t>Oikeusnotaarin opinnoista saat kattavan peruskuvan oikeusjärjestyksestä ja valmiudet soveltaa hankkimaasi tietoa työelämässä vastuullisesti, laadukkaasti ja ammattieettisesti kestävältä pohjalta.</a:t>
            </a:r>
          </a:p>
          <a:p>
            <a:endParaRPr lang="en-US" dirty="0"/>
          </a:p>
          <a:p>
            <a:r>
              <a:rPr lang="en-US" dirty="0" err="1"/>
              <a:t>Oikeustieteissä</a:t>
            </a:r>
            <a:r>
              <a:rPr lang="en-US" dirty="0"/>
              <a:t> </a:t>
            </a:r>
            <a:r>
              <a:rPr lang="en-US" dirty="0" err="1"/>
              <a:t>tutkitaan</a:t>
            </a:r>
            <a:r>
              <a:rPr lang="en-US" dirty="0"/>
              <a:t> mm. </a:t>
            </a:r>
            <a:r>
              <a:rPr lang="fi-FI" dirty="0"/>
              <a:t>alkuperäiskansojen, erityisesti saamelaisten, oikeuksia ja niiden toteutumista.</a:t>
            </a:r>
          </a:p>
          <a:p>
            <a:endParaRPr lang="en-US" dirty="0"/>
          </a:p>
          <a:p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417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271" y="0"/>
            <a:ext cx="5634038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5016" y="385924"/>
            <a:ext cx="6639272" cy="457634"/>
          </a:xfrm>
        </p:spPr>
        <p:txBody>
          <a:bodyPr/>
          <a:lstStyle/>
          <a:p>
            <a:r>
              <a:rPr lang="en-US" sz="2400" dirty="0" err="1">
                <a:solidFill>
                  <a:srgbClr val="006699"/>
                </a:solidFill>
              </a:rPr>
              <a:t>Oikeustieteiden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tiedekunnan</a:t>
            </a:r>
            <a:r>
              <a:rPr lang="en-US" sz="2400" dirty="0">
                <a:solidFill>
                  <a:srgbClr val="006699"/>
                </a:solidFill>
              </a:rPr>
              <a:t> </a:t>
            </a:r>
            <a:r>
              <a:rPr lang="en-US" sz="2400" dirty="0" err="1">
                <a:solidFill>
                  <a:srgbClr val="006699"/>
                </a:solidFill>
              </a:rPr>
              <a:t>tutkinnot</a:t>
            </a:r>
            <a:endParaRPr lang="en-US" sz="2400" dirty="0">
              <a:solidFill>
                <a:srgbClr val="006699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016" y="1005275"/>
            <a:ext cx="6783288" cy="3366675"/>
          </a:xfrm>
        </p:spPr>
        <p:txBody>
          <a:bodyPr>
            <a:noAutofit/>
          </a:bodyPr>
          <a:lstStyle/>
          <a:p>
            <a:r>
              <a:rPr lang="en-US" sz="1800" b="1" dirty="0" err="1">
                <a:solidFill>
                  <a:srgbClr val="3E3E3D"/>
                </a:solidFill>
              </a:rPr>
              <a:t>Oikeusnotaari</a:t>
            </a:r>
            <a:r>
              <a:rPr lang="en-US" sz="1800" b="1" dirty="0">
                <a:solidFill>
                  <a:srgbClr val="3E3E3D"/>
                </a:solidFill>
              </a:rPr>
              <a:t> ja </a:t>
            </a:r>
            <a:r>
              <a:rPr lang="en-US" sz="1800" b="1" dirty="0" err="1">
                <a:solidFill>
                  <a:srgbClr val="3E3E3D"/>
                </a:solidFill>
              </a:rPr>
              <a:t>oikeustieteen</a:t>
            </a:r>
            <a:r>
              <a:rPr lang="en-US" sz="1800" b="1" dirty="0">
                <a:solidFill>
                  <a:srgbClr val="3E3E3D"/>
                </a:solidFill>
              </a:rPr>
              <a:t> </a:t>
            </a:r>
            <a:r>
              <a:rPr lang="en-US" sz="1800" b="1" dirty="0" err="1">
                <a:solidFill>
                  <a:srgbClr val="3E3E3D"/>
                </a:solidFill>
              </a:rPr>
              <a:t>maisteri</a:t>
            </a:r>
            <a:endParaRPr lang="en-US" sz="1800" b="1" dirty="0">
              <a:solidFill>
                <a:srgbClr val="3E3E3D"/>
              </a:solidFill>
            </a:endParaRPr>
          </a:p>
          <a:p>
            <a:endParaRPr lang="en-US" sz="800" b="1" dirty="0">
              <a:latin typeface="+mj-lt"/>
            </a:endParaRPr>
          </a:p>
          <a:p>
            <a:r>
              <a:rPr lang="fi-FI" kern="0" dirty="0"/>
              <a:t>Tiedekunnassa ei ole suuntautumisvaihtoehtoja</a:t>
            </a:r>
          </a:p>
          <a:p>
            <a:endParaRPr lang="fi-FI" sz="800" kern="0" dirty="0"/>
          </a:p>
          <a:p>
            <a:r>
              <a:rPr lang="en-US" b="1" dirty="0" err="1">
                <a:solidFill>
                  <a:srgbClr val="3E3E3D"/>
                </a:solidFill>
              </a:rPr>
              <a:t>Opinnot</a:t>
            </a:r>
            <a:r>
              <a:rPr lang="en-US" b="1" dirty="0">
                <a:solidFill>
                  <a:srgbClr val="3E3E3D"/>
                </a:solidFill>
              </a:rPr>
              <a:t> </a:t>
            </a:r>
            <a:r>
              <a:rPr lang="en-US" b="1" dirty="0" err="1">
                <a:solidFill>
                  <a:srgbClr val="3E3E3D"/>
                </a:solidFill>
              </a:rPr>
              <a:t>sisältävät</a:t>
            </a:r>
            <a:r>
              <a:rPr lang="en-US" b="1" dirty="0">
                <a:solidFill>
                  <a:srgbClr val="3E3E3D"/>
                </a:solidFill>
              </a:rPr>
              <a:t> mm.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Hyvinvointioikeus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Rikosoikeus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Varallisuusoikeus</a:t>
            </a:r>
            <a:endParaRPr lang="en-US" dirty="0">
              <a:solidFill>
                <a:srgbClr val="3E3E3D"/>
              </a:solidFill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E3E3D"/>
                </a:solidFill>
              </a:rPr>
              <a:t>Ympäristöoikeus</a:t>
            </a:r>
            <a:endParaRPr lang="fi-FI" kern="0" dirty="0"/>
          </a:p>
          <a:p>
            <a:endParaRPr lang="en-US" b="1" dirty="0">
              <a:latin typeface="+mj-lt"/>
            </a:endParaRPr>
          </a:p>
          <a:p>
            <a:r>
              <a:rPr lang="fi-FI" b="1" dirty="0">
                <a:solidFill>
                  <a:srgbClr val="3E3E3D"/>
                </a:solidFill>
              </a:rPr>
              <a:t>Tulevaisuuden työtehtäviä mm.</a:t>
            </a:r>
          </a:p>
          <a:p>
            <a:r>
              <a:rPr lang="fi-FI" dirty="0"/>
              <a:t>Asianajaja, eduskunta-avustaja, juristi, korvauskäsittelijä, käräjätuomari, lainsäädäntöneuvos, oikeuskansleri, notaari, syyttäjä, velkaneuvoja</a:t>
            </a: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4630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E3E3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eema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3E3E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445b42-7f1b-4fb8-83d3-4618d0ea6f56" xsi:nil="true"/>
    <lcf76f155ced4ddcb4097134ff3c332f xmlns="b222f9ad-4371-4242-b562-def9e662753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F65A367C9CFA146802F59EED9A0903F" ma:contentTypeVersion="13" ma:contentTypeDescription="Luo uusi asiakirja." ma:contentTypeScope="" ma:versionID="784175ffa279e3ca09ae789611767fe8">
  <xsd:schema xmlns:xsd="http://www.w3.org/2001/XMLSchema" xmlns:xs="http://www.w3.org/2001/XMLSchema" xmlns:p="http://schemas.microsoft.com/office/2006/metadata/properties" xmlns:ns2="b222f9ad-4371-4242-b562-def9e662753c" xmlns:ns3="04445b42-7f1b-4fb8-83d3-4618d0ea6f56" targetNamespace="http://schemas.microsoft.com/office/2006/metadata/properties" ma:root="true" ma:fieldsID="5cffe503a2e47f92d32bede06e1f3173" ns2:_="" ns3:_="">
    <xsd:import namespace="b222f9ad-4371-4242-b562-def9e662753c"/>
    <xsd:import namespace="04445b42-7f1b-4fb8-83d3-4618d0ea6f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22f9ad-4371-4242-b562-def9e66275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4453bc8f-1269-434e-ac00-62be680902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45b42-7f1b-4fb8-83d3-4618d0ea6f5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da8bb9e-62a0-40d3-9c7b-6f668154a753}" ma:internalName="TaxCatchAll" ma:showField="CatchAllData" ma:web="04445b42-7f1b-4fb8-83d3-4618d0ea6f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B1A22F-1453-4DBF-880F-938ECEE155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1B9F1F-A785-4D1E-BF04-35ED9C91F1B7}">
  <ds:schemaRefs>
    <ds:schemaRef ds:uri="http://purl.org/dc/dcmitype/"/>
    <ds:schemaRef ds:uri="http://schemas.microsoft.com/office/infopath/2007/PartnerControls"/>
    <ds:schemaRef ds:uri="04445b42-7f1b-4fb8-83d3-4618d0ea6f56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b222f9ad-4371-4242-b562-def9e662753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BEA3C1-0027-467A-93FD-A537F44F2A08}"/>
</file>

<file path=docMetadata/LabelInfo.xml><?xml version="1.0" encoding="utf-8"?>
<clbl:labelList xmlns:clbl="http://schemas.microsoft.com/office/2020/mipLabelMetadata">
  <clbl:label id="{d823ee79-bdbf-4d11-a783-980929fd6733}" enabled="1" method="Standard" siteId="{4c60a66f-0a8d-446e-9ac0-836a00d8454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7299</TotalTime>
  <Words>1091</Words>
  <Application>Microsoft Office PowerPoint</Application>
  <PresentationFormat>Näytössä katseltava esitys (16:9)</PresentationFormat>
  <Paragraphs>253</Paragraphs>
  <Slides>27</Slides>
  <Notes>27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27</vt:i4>
      </vt:variant>
    </vt:vector>
  </HeadingPairs>
  <TitlesOfParts>
    <vt:vector size="29" baseType="lpstr">
      <vt:lpstr>Office-teema</vt:lpstr>
      <vt:lpstr>1_Office-teema</vt:lpstr>
      <vt:lpstr>Pohjoisen Puolesta</vt:lpstr>
      <vt:lpstr>Lapin yliopisto</vt:lpstr>
      <vt:lpstr>Lapin yliopisto lukuina:</vt:lpstr>
      <vt:lpstr>Kasvatustieteiden tiedekunta</vt:lpstr>
      <vt:lpstr>Kasvatustieteiden tiedekunnan koulutusohjelmat 1/2</vt:lpstr>
      <vt:lpstr>Kasvatustieteiden tiedekunnan koulutusohjelmat 2/2</vt:lpstr>
      <vt:lpstr>Kasvatustieteiden tiedekunnan sivuainetarjonta</vt:lpstr>
      <vt:lpstr>Oikeustieteiden tiedekunta</vt:lpstr>
      <vt:lpstr>Oikeustieteiden tiedekunnan tutkinnot</vt:lpstr>
      <vt:lpstr>Oikeustieteiden tiedekunnan opinnot</vt:lpstr>
      <vt:lpstr>TAITEIDEN tiedekunta</vt:lpstr>
      <vt:lpstr>TAITEIDEN tiedekunnan koulutusohjelmat</vt:lpstr>
      <vt:lpstr>TAITEIDEN tiedekunnan sivuainetarjonta</vt:lpstr>
      <vt:lpstr>YHTEISKUNTAtieteiden  tiedekunta</vt:lpstr>
      <vt:lpstr>YHTEISKUNTAtieteiden tiedekunnan  tutkinto-ohjelmat</vt:lpstr>
      <vt:lpstr>YHTEISKUNTAtieteiden tiedekunnan sivuainetarjonta</vt:lpstr>
      <vt:lpstr>OPISKELU Lapin YLIOPISTOSSA</vt:lpstr>
      <vt:lpstr>OPINTOJEN SUUNNITTELU</vt:lpstr>
      <vt:lpstr>KANSAINVÄLISTYMINEN</vt:lpstr>
      <vt:lpstr>Opiskelijavalinnat</vt:lpstr>
      <vt:lpstr>opiskelijaelämää</vt:lpstr>
      <vt:lpstr>PowerPoint-esitys</vt:lpstr>
      <vt:lpstr>ASUMINEN ROVANIEMELLÄ</vt:lpstr>
      <vt:lpstr>Miksi MEILLE Lapin yliopistoON?</vt:lpstr>
      <vt:lpstr>Miksi meidän tiedekuntaan?</vt:lpstr>
      <vt:lpstr>Miksi meidän tiedekuntaan?</vt:lpstr>
      <vt:lpstr>PowerPoint-esitys</vt:lpstr>
    </vt:vector>
  </TitlesOfParts>
  <Company>seven-1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seven-1</dc:creator>
  <cp:lastModifiedBy>Inget Vesa-Pekka</cp:lastModifiedBy>
  <cp:revision>454</cp:revision>
  <cp:lastPrinted>2017-09-15T11:25:34Z</cp:lastPrinted>
  <dcterms:created xsi:type="dcterms:W3CDTF">2017-02-06T08:21:30Z</dcterms:created>
  <dcterms:modified xsi:type="dcterms:W3CDTF">2026-03-25T14:08:15Z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0x0101005F65A367C9CFA146802F59EED9A0903F</vt:lpwstr>
  </property>
  <property fmtid="{D5CDD505-2E9C-101B-9397-08002B2CF9AE}" pid="3" name="MediaServiceImageTags">
    <vt:lpwstr/>
  </property>
  <property fmtid="{D5CDD505-2E9C-101B-9397-08002B2CF9AE}" pid="4" name="ClassificationContentMarkingHeaderLocations">
    <vt:lpwstr>Office-teema:8\1_Office-teema:8</vt:lpwstr>
  </property>
  <property fmtid="{D5CDD505-2E9C-101B-9397-08002B2CF9AE}" pid="5" name="ClassificationContentMarkingHeaderText">
    <vt:lpwstr>Luottamuksellinen - Confidential (3Y)</vt:lpwstr>
  </property>
</Properties>
</file>